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DejaVu Sans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DejaVu Sans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DejaVu Sans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DejaVu Sans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DejaVu Sans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DejaVu Sans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DejaVu Sans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DejaVu Sans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DejaVu Sans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5900" y="812800"/>
            <a:ext cx="7127875" cy="400843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/>
            <a:r>
              <a:rPr lang="en-US" noProof="0"/>
              <a:t>                       </a:t>
            </a: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0"/>
            <a:r>
              <a:rPr lang="en-US" noProof="0"/>
              <a:t>Click to edit the notes format</a:t>
            </a: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1363" cy="53498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sz="1400" spc="-1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&lt;header&gt;</a:t>
            </a:r>
          </a:p>
        </p:txBody>
      </p:sp>
      <p:sp>
        <p:nvSpPr>
          <p:cNvPr id="167" name="PlaceHolder 4"/>
          <p:cNvSpPr>
            <a:spLocks noGrp="1"/>
          </p:cNvSpPr>
          <p:nvPr>
            <p:ph type="dt" idx="13"/>
          </p:nvPr>
        </p:nvSpPr>
        <p:spPr>
          <a:xfrm>
            <a:off x="4278313" y="0"/>
            <a:ext cx="3281362" cy="53498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buNone/>
              <a:defRPr lang="en-US" sz="1400" b="0" strike="noStrike" spc="-1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&lt;date/time&gt;</a:t>
            </a:r>
          </a:p>
        </p:txBody>
      </p:sp>
      <p:sp>
        <p:nvSpPr>
          <p:cNvPr id="168" name="PlaceHolder 5"/>
          <p:cNvSpPr>
            <a:spLocks noGrp="1"/>
          </p:cNvSpPr>
          <p:nvPr>
            <p:ph type="ftr" idx="14"/>
          </p:nvPr>
        </p:nvSpPr>
        <p:spPr>
          <a:xfrm>
            <a:off x="0" y="10156825"/>
            <a:ext cx="3281363" cy="53498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lang="en-US" sz="1400" b="0" strike="noStrike" spc="-1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&lt;footer&gt;</a:t>
            </a:r>
          </a:p>
        </p:txBody>
      </p:sp>
      <p:sp>
        <p:nvSpPr>
          <p:cNvPr id="169" name="PlaceHolder 6"/>
          <p:cNvSpPr>
            <a:spLocks noGrp="1"/>
          </p:cNvSpPr>
          <p:nvPr>
            <p:ph type="sldNum" idx="15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buNone/>
              <a:defRPr lang="en-US" sz="1400" b="0" strike="noStrike" spc="-1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fld id="{0FC389B5-B33A-4026-9854-1506161349FE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noFill/>
          <a:ln w="9525"/>
        </p:spPr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813" cy="4113213"/>
          </a:xfrm>
          <a:ln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spc="-1"/>
          </a:p>
        </p:txBody>
      </p:sp>
      <p:sp>
        <p:nvSpPr>
          <p:cNvPr id="270" name="Прямоугольник 269"/>
          <p:cNvSpPr/>
          <p:nvPr/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64359AA-EBB8-43A4-A77C-ECDF01CFC10A}" type="slidenum">
              <a:rPr lang="en-US" sz="1400" spc="-1">
                <a:solidFill>
                  <a:srgbClr val="000000"/>
                </a:solidFill>
                <a:latin typeface="Times New Roman"/>
                <a:ea typeface="Times New Roman"/>
              </a:rPr>
              <a:pPr algn="r" fontAlgn="auto">
                <a:spcBef>
                  <a:spcPts val="11"/>
                </a:spcBef>
                <a:spcAft>
                  <a:spcPts val="11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</a:t>
            </a:fld>
            <a:endParaRPr lang="en-US" sz="1400" spc="-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noFill/>
          <a:ln w="9525"/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813" cy="4113213"/>
          </a:xfrm>
          <a:ln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spc="-1"/>
          </a:p>
        </p:txBody>
      </p:sp>
      <p:sp>
        <p:nvSpPr>
          <p:cNvPr id="273" name="Прямоугольник 272"/>
          <p:cNvSpPr/>
          <p:nvPr/>
        </p:nvSpPr>
        <p:spPr>
          <a:xfrm>
            <a:off x="3884613" y="8685213"/>
            <a:ext cx="2970212" cy="4556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2BC071A-12A9-4500-A590-FC75060F83CE}" type="slidenum">
              <a:rPr lang="en-US" sz="1400" spc="-1">
                <a:solidFill>
                  <a:srgbClr val="000000"/>
                </a:solidFill>
                <a:latin typeface="Times New Roman"/>
                <a:ea typeface="Times New Roman"/>
              </a:rPr>
              <a:pPr algn="r" fontAlgn="auto">
                <a:spcBef>
                  <a:spcPts val="11"/>
                </a:spcBef>
                <a:spcAft>
                  <a:spcPts val="11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</a:t>
            </a:fld>
            <a:endParaRPr lang="en-US" sz="1400" spc="-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Полилиния 273"/>
          <p:cNvSpPr/>
          <p:nvPr/>
        </p:nvSpPr>
        <p:spPr>
          <a:xfrm>
            <a:off x="3884613" y="8685213"/>
            <a:ext cx="2967037" cy="4524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3BF9B2F-2512-44CD-8EA5-BEFDAFC5BD27}" type="slidenum">
              <a:rPr lang="en-US" sz="1400" spc="-1">
                <a:solidFill>
                  <a:srgbClr val="000000"/>
                </a:solidFill>
                <a:latin typeface="Times New Roman"/>
              </a:rPr>
              <a:pPr algn="r" fontAlgn="auto">
                <a:spcBef>
                  <a:spcPts val="11"/>
                </a:spcBef>
                <a:spcAft>
                  <a:spcPts val="11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</a:t>
            </a:fld>
            <a:endParaRPr lang="en-US" sz="1400" spc="-1"/>
          </a:p>
        </p:txBody>
      </p:sp>
      <p:sp>
        <p:nvSpPr>
          <p:cNvPr id="62466" name="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67238" cy="3424238"/>
          </a:xfrm>
          <a:noFill/>
          <a:ln w="9525"/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638" cy="4110038"/>
          </a:xfrm>
          <a:ln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spc="-1"/>
          </a:p>
        </p:txBody>
      </p:sp>
      <p:sp>
        <p:nvSpPr>
          <p:cNvPr id="277" name="Полилиния 276"/>
          <p:cNvSpPr/>
          <p:nvPr/>
        </p:nvSpPr>
        <p:spPr>
          <a:xfrm>
            <a:off x="3884613" y="8685213"/>
            <a:ext cx="2967037" cy="4524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8FD5363-5E03-4911-BB00-797B650729D0}" type="slidenum">
              <a:rPr lang="en-US" sz="1400" spc="-1">
                <a:solidFill>
                  <a:srgbClr val="000000"/>
                </a:solidFill>
                <a:ea typeface="Arial"/>
              </a:rPr>
              <a:pPr algn="r" fontAlgn="auto">
                <a:spcBef>
                  <a:spcPts val="11"/>
                </a:spcBef>
                <a:spcAft>
                  <a:spcPts val="11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</a:t>
            </a:fld>
            <a:endParaRPr lang="en-US" sz="1400" spc="-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Полилиния 277"/>
          <p:cNvSpPr/>
          <p:nvPr/>
        </p:nvSpPr>
        <p:spPr>
          <a:xfrm>
            <a:off x="3884613" y="8685213"/>
            <a:ext cx="2967037" cy="4524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4A55AB0-BED2-4724-A7C4-7F84904CE44F}" type="slidenum">
              <a:rPr lang="en-US" sz="1400" spc="-1">
                <a:solidFill>
                  <a:srgbClr val="000000"/>
                </a:solidFill>
                <a:latin typeface="Times New Roman"/>
              </a:rPr>
              <a:pPr algn="r" fontAlgn="auto">
                <a:spcBef>
                  <a:spcPts val="11"/>
                </a:spcBef>
                <a:spcAft>
                  <a:spcPts val="11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9</a:t>
            </a:fld>
            <a:endParaRPr lang="en-US" sz="1400" spc="-1"/>
          </a:p>
        </p:txBody>
      </p:sp>
      <p:sp>
        <p:nvSpPr>
          <p:cNvPr id="67586" name="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67238" cy="3424238"/>
          </a:xfrm>
          <a:noFill/>
          <a:ln w="9525"/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638" cy="4110038"/>
          </a:xfrm>
          <a:ln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spc="-1"/>
          </a:p>
        </p:txBody>
      </p:sp>
      <p:sp>
        <p:nvSpPr>
          <p:cNvPr id="281" name="Полилиния 280"/>
          <p:cNvSpPr/>
          <p:nvPr/>
        </p:nvSpPr>
        <p:spPr>
          <a:xfrm>
            <a:off x="3884613" y="8685213"/>
            <a:ext cx="2967037" cy="4524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5C59D66-AA12-4337-8960-8F4E3216B4D0}" type="slidenum">
              <a:rPr lang="en-US" sz="1400" spc="-1">
                <a:solidFill>
                  <a:srgbClr val="000000"/>
                </a:solidFill>
                <a:ea typeface="Arial"/>
              </a:rPr>
              <a:pPr algn="r" fontAlgn="auto">
                <a:spcBef>
                  <a:spcPts val="11"/>
                </a:spcBef>
                <a:spcAft>
                  <a:spcPts val="11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9</a:t>
            </a:fld>
            <a:endParaRPr lang="en-US" sz="1400" spc="-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Полилиния 281"/>
          <p:cNvSpPr/>
          <p:nvPr/>
        </p:nvSpPr>
        <p:spPr>
          <a:xfrm>
            <a:off x="3884613" y="8685213"/>
            <a:ext cx="2967037" cy="4524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279A097-8E93-4B91-A6C7-95E2F12566E0}" type="slidenum">
              <a:rPr lang="en-US" sz="1400" spc="-1">
                <a:solidFill>
                  <a:srgbClr val="000000"/>
                </a:solidFill>
                <a:latin typeface="Times New Roman"/>
              </a:rPr>
              <a:pPr algn="r" fontAlgn="auto">
                <a:spcBef>
                  <a:spcPts val="11"/>
                </a:spcBef>
                <a:spcAft>
                  <a:spcPts val="11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18</a:t>
            </a:fld>
            <a:endParaRPr lang="en-US" sz="1400" spc="-1"/>
          </a:p>
        </p:txBody>
      </p:sp>
      <p:sp>
        <p:nvSpPr>
          <p:cNvPr id="77826" name="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67238" cy="3424238"/>
          </a:xfrm>
          <a:noFill/>
          <a:ln w="9525"/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1638" cy="4110038"/>
          </a:xfrm>
          <a:ln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spc="-1"/>
          </a:p>
        </p:txBody>
      </p:sp>
      <p:sp>
        <p:nvSpPr>
          <p:cNvPr id="285" name="Полилиния 284"/>
          <p:cNvSpPr/>
          <p:nvPr/>
        </p:nvSpPr>
        <p:spPr>
          <a:xfrm>
            <a:off x="3884613" y="8685213"/>
            <a:ext cx="2967037" cy="45243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1244682-285E-4A73-887D-8DAFA97A2CEE}" type="slidenum">
              <a:rPr lang="en-US" sz="1400" spc="-1">
                <a:solidFill>
                  <a:srgbClr val="000000"/>
                </a:solidFill>
                <a:ea typeface="Arial"/>
              </a:rPr>
              <a:pPr algn="r" fontAlgn="auto">
                <a:spcBef>
                  <a:spcPts val="11"/>
                </a:spcBef>
                <a:spcAft>
                  <a:spcPts val="11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18</a:t>
            </a:fld>
            <a:endParaRPr lang="en-US" sz="1400" spc="-1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4E06C-320C-4E92-AE94-25CD3CDB6576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A81F6-D7A9-41F4-8F1C-FC490D4AD97A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B5D74-4C62-417A-9C36-308C824DBEE7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9AB362-A147-4183-A657-A65488D3135B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8E415-E4AD-4159-BA8D-EE050C7BA51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49613-3CE5-4313-9BBC-8B1744DBE9BE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74586B-46A9-4DBB-AE92-82CE5E407F31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79DC6-54FA-4538-AD89-EC60E7A92D41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54E515-B4C8-4AD5-92C2-AB95B07EDDF9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49094-0F75-4E86-B5C6-77287539C908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AA9B7-DC1F-4A64-B757-F1D9F6DCF52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A7414-DCA6-4663-826C-F5F66FFFEA30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8CDFF-9394-4E43-A183-6BE6EDB3D369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3DD0C-D73F-40DF-B6A5-5031FF51436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E91D07-ACE5-4A87-AFCF-553D352FE14F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1A07F-E980-47D0-B3E4-41EAB53E7D3D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179B5-FE0C-4F2F-900F-19783DE3CE89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EC651-76E0-4C14-9F76-358A6062353A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622CD-7ABC-4631-8C99-138522E020AC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7B2B45-3AA4-424B-983D-087DAFED2658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00D89-7477-413C-BEF1-496F9C027038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C780E-5896-4470-88E8-1A43B83ECB6B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1A313-40A0-4D3C-B2BB-871F7FE549B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52BD3C-8BE8-400E-83F3-33869BC23700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1FE69-7061-48B5-91E2-7C53B310A81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AFFC41-F2C2-457D-9CA1-50133558C21B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9406D-653C-44CD-B7D0-ABB107FACC26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5A400-BB49-46DE-9D74-5F61A91B6F7B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B8B68-9072-4112-8206-6A0280D835A2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78CA9-704F-4C29-ACE6-7CD4E97914E3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17B16-F37D-4DD9-AC5B-7E193A6DC450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CA3E0-7895-463F-A434-7C4470E8CA75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61D5F-A82F-466A-9730-B3372C9C39DF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449B0-A51D-4964-8141-1A0B62A157ED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0DC87-ECE7-4DCC-93F9-2D0231F6722D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8FD22-26FD-4D0E-8DAD-1622AB49DB54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5522F-65D8-4ADB-990B-57350564C8B7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49E06-4FCD-42A0-84F6-D14D93987DCA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E01D9-3B1E-474E-87BF-6314E5782CDB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EB654-CB30-4FED-A001-90B40AD201A3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9E7A5-3AC5-4D9C-8296-FC501B2B450F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71ED6-0294-4199-AE6A-52AE1BA64963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FFF08-C003-4B58-89B1-3A0AB9E3BB2F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51045-F658-4C47-8283-719C47D08430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/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AF05A-3292-4B00-ACA3-0772D5351955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BD5A8-9616-45B2-8916-6ADC8DB32303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A224D5-A07B-4A05-AC23-B3C74A61FF2C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5DB06-8F9A-4A4C-A3C0-B03AF8FC073F}" type="slidenum">
              <a:rPr/>
              <a:pPr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124200" y="6245225"/>
            <a:ext cx="2889250" cy="4699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algn="ctr" fontAlgn="auto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  <a:cs typeface="+mn-cs"/>
              </a:defRPr>
            </a:lvl1pPr>
          </a:lstStyle>
          <a:p>
            <a:pPr>
              <a:defRPr/>
            </a:pPr>
            <a: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553200" y="6245225"/>
            <a:ext cx="2125663" cy="4699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algn="r" fontAlgn="auto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strike="noStrike" spc="-1">
                <a:solidFill>
                  <a:srgbClr val="000000"/>
                </a:solidFill>
                <a:latin typeface="Arial"/>
                <a:ea typeface="Arial"/>
                <a:cs typeface="+mn-cs"/>
              </a:defRPr>
            </a:lvl1pPr>
          </a:lstStyle>
          <a:p>
            <a:pPr>
              <a:defRPr/>
            </a:pPr>
            <a:fld id="{F9E937F6-E321-40CD-8457-8EA604627F12}" type="slidenum">
              <a:rPr/>
              <a:pPr>
                <a:defRPr/>
              </a:pPr>
              <a:t>‹#›</a:t>
            </a:fld>
            <a:endParaRPr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245225"/>
            <a:ext cx="2127250" cy="4699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lang="en-US" sz="1400" b="0" strike="noStrike" spc="-1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&lt;date/time&gt;</a:t>
            </a:r>
          </a:p>
        </p:txBody>
      </p:sp>
      <p:sp>
        <p:nvSpPr>
          <p:cNvPr id="1029" name="PlaceHolder 4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8013" cy="1141413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124200" y="6245225"/>
            <a:ext cx="2889250" cy="4699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algn="ctr" fontAlgn="auto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  <a:cs typeface="+mn-cs"/>
              </a:defRPr>
            </a:lvl1pPr>
          </a:lstStyle>
          <a:p>
            <a:pPr>
              <a:defRPr/>
            </a:pPr>
            <a:r>
              <a:t>&lt;footer&gt;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6553200" y="6245225"/>
            <a:ext cx="2125663" cy="4699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algn="r" fontAlgn="auto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strike="noStrike" spc="-1">
                <a:solidFill>
                  <a:srgbClr val="000000"/>
                </a:solidFill>
                <a:latin typeface="Arial"/>
                <a:ea typeface="Arial"/>
                <a:cs typeface="+mn-cs"/>
              </a:defRPr>
            </a:lvl1pPr>
          </a:lstStyle>
          <a:p>
            <a:pPr>
              <a:defRPr/>
            </a:pPr>
            <a:fld id="{BCBF01FB-6F9B-40F7-9232-04D4C6B20A54}" type="slidenum">
              <a:rPr/>
              <a:pPr>
                <a:defRPr/>
              </a:pPr>
              <a:t>‹#›</a:t>
            </a:fld>
            <a:endParaRPr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457200" y="6245225"/>
            <a:ext cx="2127250" cy="4699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lang="en-US" sz="1400" b="0" strike="noStrike" spc="-1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124200" y="6245225"/>
            <a:ext cx="2889250" cy="4699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algn="ctr" fontAlgn="auto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  <a:cs typeface="+mn-cs"/>
              </a:defRPr>
            </a:lvl1pPr>
          </a:lstStyle>
          <a:p>
            <a:pPr>
              <a:defRPr/>
            </a:pPr>
            <a:r>
              <a:t>&lt;footer&gt;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6553200" y="6245225"/>
            <a:ext cx="2125663" cy="4699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algn="r" fontAlgn="auto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strike="noStrike" spc="-1">
                <a:solidFill>
                  <a:srgbClr val="000000"/>
                </a:solidFill>
                <a:latin typeface="Arial"/>
                <a:ea typeface="Arial"/>
                <a:cs typeface="+mn-cs"/>
              </a:defRPr>
            </a:lvl1pPr>
          </a:lstStyle>
          <a:p>
            <a:pPr>
              <a:defRPr/>
            </a:pPr>
            <a:fld id="{DF99DA97-42AB-4FE2-9A01-6BCB111A2EF4}" type="slidenum">
              <a:rPr/>
              <a:pPr>
                <a:defRPr/>
              </a:pPr>
              <a:t>‹#›</a:t>
            </a:fld>
            <a:endParaRPr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457200" y="6245225"/>
            <a:ext cx="2127250" cy="4699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t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lang="en-US" sz="1400" b="0" strike="noStrike" spc="-1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&lt;date/time&gt;</a:t>
            </a:r>
          </a:p>
        </p:txBody>
      </p:sp>
      <p:sp>
        <p:nvSpPr>
          <p:cNvPr id="27653" name="PlaceHolder 4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the title text format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8013" cy="1141413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the title text format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ftr" idx="10"/>
          </p:nvPr>
        </p:nvSpPr>
        <p:spPr>
          <a:xfrm>
            <a:off x="3124200" y="6245225"/>
            <a:ext cx="2890838" cy="47148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ctr" fontAlgn="auto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  <a:cs typeface="+mn-cs"/>
              </a:defRPr>
            </a:lvl1pPr>
          </a:lstStyle>
          <a:p>
            <a:pPr>
              <a:defRPr/>
            </a:pPr>
            <a:r>
              <a:t>&lt;footer&gt;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sldNum" idx="11"/>
          </p:nvPr>
        </p:nvSpPr>
        <p:spPr>
          <a:xfrm>
            <a:off x="6553200" y="6245225"/>
            <a:ext cx="2128838" cy="47148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r" fontAlgn="auto">
              <a:lnSpc>
                <a:spcPct val="100000"/>
              </a:lnSpc>
              <a:spcBef>
                <a:spcPts val="11"/>
              </a:spcBef>
              <a:spcAft>
                <a:spcPts val="11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strike="noStrike" spc="-1">
                <a:solidFill>
                  <a:srgbClr val="000000"/>
                </a:solidFill>
                <a:latin typeface="Arial"/>
                <a:ea typeface="Arial"/>
                <a:cs typeface="+mn-cs"/>
              </a:defRPr>
            </a:lvl1pPr>
          </a:lstStyle>
          <a:p>
            <a:pPr>
              <a:defRPr/>
            </a:pPr>
            <a:fld id="{D880228C-C7B2-4CAF-BBA7-D405487ABC23}" type="slidenum">
              <a:rPr/>
              <a:pPr>
                <a:defRPr/>
              </a:pPr>
              <a:t>‹#›</a:t>
            </a:fld>
            <a:endParaRPr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 idx="12"/>
          </p:nvPr>
        </p:nvSpPr>
        <p:spPr>
          <a:xfrm>
            <a:off x="457200" y="6245225"/>
            <a:ext cx="2127250" cy="47148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lang="en-US" sz="1400" b="0" strike="noStrike" spc="-1"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r>
              <a:rPr lang="en-US"/>
              <a:t>Click to edit the outline text format</a:t>
            </a:r>
          </a:p>
          <a:p>
            <a:pPr lvl="1"/>
            <a:r>
              <a:rPr lang="en-US"/>
              <a:t>Second Outline Level</a:t>
            </a:r>
          </a:p>
          <a:p>
            <a:pPr lvl="2"/>
            <a:r>
              <a:rPr lang="en-US"/>
              <a:t>Third Outline Level</a:t>
            </a:r>
          </a:p>
          <a:p>
            <a:pPr lvl="3"/>
            <a:r>
              <a:rPr lang="en-US"/>
              <a:t>Fourth Outline Level</a:t>
            </a:r>
          </a:p>
          <a:p>
            <a:pPr lvl="4"/>
            <a:r>
              <a:rPr lang="en-US"/>
              <a:t>Fifth Outline Level</a:t>
            </a:r>
          </a:p>
          <a:p>
            <a:pPr lvl="5"/>
            <a:r>
              <a:rPr lang="en-US"/>
              <a:t>Sixth Outline Level</a:t>
            </a:r>
          </a:p>
          <a:p>
            <a:pPr lvl="6"/>
            <a:r>
              <a:rPr lang="en-US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Прямоугольник 169"/>
          <p:cNvSpPr/>
          <p:nvPr/>
        </p:nvSpPr>
        <p:spPr>
          <a:xfrm>
            <a:off x="0" y="930275"/>
            <a:ext cx="9142413" cy="33067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200">
                <a:solidFill>
                  <a:srgbClr val="000000"/>
                </a:solidFill>
                <a:cs typeface="Arial" charset="0"/>
              </a:rPr>
              <a:t>Наблюдаемые характеристики </a:t>
            </a:r>
            <a:r>
              <a:rPr lang="ru-RU" sz="4200"/>
              <a:t/>
            </a:r>
            <a:br>
              <a:rPr lang="ru-RU" sz="4200"/>
            </a:br>
            <a:r>
              <a:rPr lang="en-US" sz="4200">
                <a:solidFill>
                  <a:srgbClr val="000000"/>
                </a:solidFill>
                <a:cs typeface="Arial" charset="0"/>
              </a:rPr>
              <a:t>рентгеновского спектра </a:t>
            </a:r>
            <a:r>
              <a:rPr lang="ru-RU" sz="4200"/>
              <a:t/>
            </a:r>
            <a:br>
              <a:rPr lang="ru-RU" sz="4200"/>
            </a:br>
            <a:r>
              <a:rPr lang="en-US" sz="4200">
                <a:solidFill>
                  <a:srgbClr val="000000"/>
                </a:solidFill>
                <a:cs typeface="Arial" charset="0"/>
              </a:rPr>
              <a:t>как индикаторы массы </a:t>
            </a:r>
            <a:r>
              <a:rPr lang="ru-RU" sz="4200"/>
              <a:t/>
            </a:r>
            <a:br>
              <a:rPr lang="ru-RU" sz="4200"/>
            </a:br>
            <a:r>
              <a:rPr lang="en-US" sz="4200">
                <a:solidFill>
                  <a:srgbClr val="000000"/>
                </a:solidFill>
                <a:cs typeface="Arial" charset="0"/>
              </a:rPr>
              <a:t>скоплений галактик</a:t>
            </a:r>
            <a:endParaRPr lang="en-US" sz="4200"/>
          </a:p>
        </p:txBody>
      </p:sp>
      <p:sp>
        <p:nvSpPr>
          <p:cNvPr id="171" name="Прямоугольник 170"/>
          <p:cNvSpPr/>
          <p:nvPr/>
        </p:nvSpPr>
        <p:spPr>
          <a:xfrm>
            <a:off x="369888" y="4826000"/>
            <a:ext cx="4344987" cy="19335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80000"/>
              </a:lnSpc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000000"/>
                </a:solidFill>
                <a:cs typeface="Arial" charset="0"/>
              </a:rPr>
              <a:t>Алексей Круглов</a:t>
            </a:r>
            <a:endParaRPr lang="en-US" sz="3200"/>
          </a:p>
          <a:p>
            <a:pPr>
              <a:lnSpc>
                <a:spcPct val="80000"/>
              </a:lnSpc>
              <a:spcBef>
                <a:spcPts val="6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000000"/>
                </a:solidFill>
                <a:cs typeface="Arial" charset="0"/>
              </a:rPr>
              <a:t>Ильдар Хабибуллин</a:t>
            </a:r>
            <a:endParaRPr lang="en-US" sz="3200"/>
          </a:p>
          <a:p>
            <a:pPr>
              <a:lnSpc>
                <a:spcPct val="80000"/>
              </a:lnSpc>
              <a:spcBef>
                <a:spcPts val="6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000000"/>
                </a:solidFill>
                <a:cs typeface="Arial" charset="0"/>
              </a:rPr>
              <a:t>Наталья Лыскова</a:t>
            </a:r>
            <a:endParaRPr lang="en-US" sz="3200"/>
          </a:p>
        </p:txBody>
      </p:sp>
      <p:sp>
        <p:nvSpPr>
          <p:cNvPr id="172" name="Прямоугольник 171"/>
          <p:cNvSpPr/>
          <p:nvPr/>
        </p:nvSpPr>
        <p:spPr>
          <a:xfrm>
            <a:off x="5026025" y="5173663"/>
            <a:ext cx="3656013" cy="10715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000000"/>
                </a:solidFill>
                <a:cs typeface="Arial" charset="0"/>
              </a:rPr>
              <a:t>ИКИ РАН</a:t>
            </a:r>
            <a:endParaRPr lang="en-US" sz="3200"/>
          </a:p>
          <a:p>
            <a:pPr algn="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000000"/>
                </a:solidFill>
                <a:cs typeface="Arial" charset="0"/>
              </a:rPr>
              <a:t>10 апреля 2024 г.</a:t>
            </a:r>
            <a:endParaRPr lang="en-US" sz="3200"/>
          </a:p>
        </p:txBody>
      </p:sp>
      <p:sp>
        <p:nvSpPr>
          <p:cNvPr id="173" name="Прямоугольник 172"/>
          <p:cNvSpPr/>
          <p:nvPr/>
        </p:nvSpPr>
        <p:spPr>
          <a:xfrm>
            <a:off x="8470900" y="6273800"/>
            <a:ext cx="252413" cy="252413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Прямоугольник 214"/>
          <p:cNvSpPr/>
          <p:nvPr/>
        </p:nvSpPr>
        <p:spPr>
          <a:xfrm>
            <a:off x="0" y="12700"/>
            <a:ext cx="9142413" cy="9128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000000"/>
                </a:solidFill>
                <a:cs typeface="Arial" charset="0"/>
              </a:rPr>
              <a:t>Cредняя энергия спектра и температура T</a:t>
            </a:r>
            <a:r>
              <a:rPr lang="en-US" sz="3200" baseline="-8000">
                <a:solidFill>
                  <a:srgbClr val="000000"/>
                </a:solidFill>
                <a:cs typeface="Arial" charset="0"/>
              </a:rPr>
              <a:t>500</a:t>
            </a:r>
            <a:endParaRPr lang="en-US" sz="3200"/>
          </a:p>
        </p:txBody>
      </p:sp>
      <p:pic>
        <p:nvPicPr>
          <p:cNvPr id="68611" name="Рисунок 21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9088" y="1225550"/>
            <a:ext cx="5678487" cy="56784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68612" name="Рисунок 2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275" y="692150"/>
            <a:ext cx="4895850" cy="11509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68613" name="Рисунок 2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450" y="941388"/>
            <a:ext cx="1735138" cy="7588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Рисунок 2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57213" y="1071563"/>
            <a:ext cx="10445751" cy="59023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20" name="Прямоугольник 219"/>
          <p:cNvSpPr/>
          <p:nvPr/>
        </p:nvSpPr>
        <p:spPr>
          <a:xfrm>
            <a:off x="0" y="300038"/>
            <a:ext cx="9142413" cy="9128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Arial" charset="0"/>
              </a:rPr>
              <a:t>Проверка применимости </a:t>
            </a:r>
            <a:endParaRPr lang="en-US" sz="40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Arial" charset="0"/>
              </a:rPr>
              <a:t>однотемпературного приближения</a:t>
            </a:r>
            <a:endParaRPr lang="en-US" sz="400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Прямоугольник 220"/>
          <p:cNvSpPr/>
          <p:nvPr/>
        </p:nvSpPr>
        <p:spPr>
          <a:xfrm>
            <a:off x="0" y="-179388"/>
            <a:ext cx="9144000" cy="11414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000000"/>
                </a:solidFill>
                <a:cs typeface="Arial" charset="0"/>
              </a:rPr>
              <a:t>Моделирование наблюдений</a:t>
            </a:r>
            <a:endParaRPr lang="en-US" sz="3200"/>
          </a:p>
        </p:txBody>
      </p:sp>
      <p:pic>
        <p:nvPicPr>
          <p:cNvPr id="70659" name="Рисунок 2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1413" y="6062663"/>
            <a:ext cx="1554162" cy="67945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23" name="Прямоугольник 222"/>
          <p:cNvSpPr/>
          <p:nvPr/>
        </p:nvSpPr>
        <p:spPr>
          <a:xfrm>
            <a:off x="0" y="5645150"/>
            <a:ext cx="5053013" cy="5921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 i="1">
                <a:solidFill>
                  <a:srgbClr val="000000"/>
                </a:solidFill>
              </a:rPr>
              <a:t>phabs*apec + background:</a:t>
            </a:r>
            <a:r>
              <a:rPr lang="en-US" sz="1900">
                <a:solidFill>
                  <a:srgbClr val="000000"/>
                </a:solidFill>
              </a:rPr>
              <a:t> </a:t>
            </a:r>
            <a:endParaRPr lang="en-US" sz="19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>
                <a:solidFill>
                  <a:srgbClr val="000000"/>
                </a:solidFill>
              </a:rPr>
              <a:t>n</a:t>
            </a:r>
            <a:r>
              <a:rPr lang="en-US" sz="1900" baseline="-25000">
                <a:solidFill>
                  <a:srgbClr val="000000"/>
                </a:solidFill>
              </a:rPr>
              <a:t>H</a:t>
            </a:r>
            <a:r>
              <a:rPr lang="en-US" sz="1900">
                <a:solidFill>
                  <a:srgbClr val="000000"/>
                </a:solidFill>
              </a:rPr>
              <a:t> = 10</a:t>
            </a:r>
            <a:r>
              <a:rPr lang="en-US" sz="1900" baseline="30000">
                <a:solidFill>
                  <a:srgbClr val="000000"/>
                </a:solidFill>
              </a:rPr>
              <a:t>20</a:t>
            </a:r>
            <a:r>
              <a:rPr lang="en-US" sz="1900">
                <a:solidFill>
                  <a:srgbClr val="000000"/>
                </a:solidFill>
              </a:rPr>
              <a:t> cm</a:t>
            </a:r>
            <a:r>
              <a:rPr lang="en-US" sz="1900" baseline="30000">
                <a:solidFill>
                  <a:srgbClr val="000000"/>
                </a:solidFill>
              </a:rPr>
              <a:t>-2</a:t>
            </a:r>
            <a:r>
              <a:rPr lang="en-US" sz="1900">
                <a:solidFill>
                  <a:srgbClr val="000000"/>
                </a:solidFill>
              </a:rPr>
              <a:t>, Z = 0.3∙Z</a:t>
            </a:r>
            <a:r>
              <a:rPr lang="en-US" sz="1900" baseline="-25000">
                <a:solidFill>
                  <a:srgbClr val="000000"/>
                </a:solidFill>
              </a:rPr>
              <a:t>☉</a:t>
            </a:r>
            <a:r>
              <a:rPr lang="en-US" sz="1900">
                <a:solidFill>
                  <a:srgbClr val="000000"/>
                </a:solidFill>
              </a:rPr>
              <a:t>, z=0</a:t>
            </a:r>
            <a:endParaRPr lang="en-US" sz="1900"/>
          </a:p>
        </p:txBody>
      </p:sp>
      <p:pic>
        <p:nvPicPr>
          <p:cNvPr id="70661" name="Рисунок 2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77913"/>
            <a:ext cx="9144000" cy="465455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25" name="TextBox 224"/>
          <p:cNvSpPr txBox="1"/>
          <p:nvPr/>
        </p:nvSpPr>
        <p:spPr>
          <a:xfrm>
            <a:off x="649288" y="739775"/>
            <a:ext cx="3886200" cy="346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pc="-1">
                <a:latin typeface="Arial"/>
                <a:ea typeface="+mn-ea"/>
                <a:cs typeface="+mn-cs"/>
              </a:rPr>
              <a:t>Модельный спектр + фон фотонов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5307013" y="768350"/>
            <a:ext cx="3657600" cy="346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pc="-1">
                <a:latin typeface="Arial"/>
                <a:ea typeface="+mn-ea"/>
                <a:cs typeface="+mn-cs"/>
              </a:rPr>
              <a:t>“Наблюдаемый” спектр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5053013" y="5680075"/>
            <a:ext cx="4041775" cy="3476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 i="1">
                <a:solidFill>
                  <a:srgbClr val="000000"/>
                </a:solidFill>
              </a:rPr>
              <a:t>eROSITA</a:t>
            </a:r>
            <a:r>
              <a:rPr lang="en-US" sz="1900">
                <a:solidFill>
                  <a:srgbClr val="000000"/>
                </a:solidFill>
              </a:rPr>
              <a:t> TM1: 10 ks, 0.4-7.0 keV</a:t>
            </a:r>
            <a:endParaRPr lang="en-US" sz="1900"/>
          </a:p>
        </p:txBody>
      </p:sp>
      <p:sp>
        <p:nvSpPr>
          <p:cNvPr id="70665" name="TextBox 227"/>
          <p:cNvSpPr txBox="1">
            <a:spLocks noChangeArrowheads="1"/>
          </p:cNvSpPr>
          <p:nvPr/>
        </p:nvSpPr>
        <p:spPr bwMode="auto">
          <a:xfrm>
            <a:off x="252413" y="6353175"/>
            <a:ext cx="4572000" cy="3889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lIns="90000" tIns="45000" rIns="90000" bIns="45000"/>
          <a:lstStyle/>
          <a:p>
            <a:pPr algn="ctr"/>
            <a:r>
              <a:rPr lang="en-US" sz="1900">
                <a:solidFill>
                  <a:srgbClr val="000000"/>
                </a:solidFill>
                <a:cs typeface="DejaVu Sans"/>
              </a:rPr>
              <a:t>→</a:t>
            </a:r>
            <a:r>
              <a:rPr lang="ru-RU" sz="1900">
                <a:solidFill>
                  <a:srgbClr val="000000"/>
                </a:solidFill>
                <a:cs typeface="DejaVu Sans"/>
              </a:rPr>
              <a:t> </a:t>
            </a:r>
            <a:r>
              <a:rPr lang="en-US" sz="1900">
                <a:solidFill>
                  <a:srgbClr val="000000"/>
                </a:solidFill>
                <a:cs typeface="DejaVu Sans"/>
              </a:rPr>
              <a:t>температура T</a:t>
            </a:r>
            <a:r>
              <a:rPr lang="en-US" sz="1900" baseline="-8000">
                <a:solidFill>
                  <a:srgbClr val="000000"/>
                </a:solidFill>
                <a:cs typeface="DejaVu Sans"/>
              </a:rPr>
              <a:t>spec</a:t>
            </a:r>
            <a:r>
              <a:rPr lang="en-US" sz="1900">
                <a:solidFill>
                  <a:srgbClr val="000000"/>
                </a:solidFill>
                <a:cs typeface="DejaVu Sans"/>
              </a:rPr>
              <a:t>, светимость L</a:t>
            </a:r>
            <a:r>
              <a:rPr lang="en-US" sz="1900" baseline="-8000">
                <a:solidFill>
                  <a:srgbClr val="000000"/>
                </a:solidFill>
                <a:cs typeface="DejaVu Sans"/>
              </a:rPr>
              <a:t>spec</a:t>
            </a:r>
            <a:endParaRPr lang="en-US" sz="1900">
              <a:cs typeface="DejaVu Sans"/>
            </a:endParaRPr>
          </a:p>
        </p:txBody>
      </p:sp>
      <p:sp>
        <p:nvSpPr>
          <p:cNvPr id="70666" name="TextBox 228"/>
          <p:cNvSpPr txBox="1">
            <a:spLocks noChangeArrowheads="1"/>
          </p:cNvSpPr>
          <p:nvPr/>
        </p:nvSpPr>
        <p:spPr bwMode="auto">
          <a:xfrm>
            <a:off x="5018088" y="6208713"/>
            <a:ext cx="2473325" cy="3587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lIns="90000" tIns="45000" rIns="90000" bIns="4500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>
                <a:solidFill>
                  <a:srgbClr val="000000"/>
                </a:solidFill>
                <a:cs typeface="DejaVu Sans"/>
              </a:rPr>
              <a:t>→ средняя энергия:</a:t>
            </a:r>
            <a:endParaRPr lang="en-US" sz="1900">
              <a:cs typeface="DejaVu Sans"/>
            </a:endParaRPr>
          </a:p>
        </p:txBody>
      </p:sp>
      <p:pic>
        <p:nvPicPr>
          <p:cNvPr id="70667" name="Рисунок 22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875" y="1077913"/>
            <a:ext cx="9128125" cy="464661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Рисунок 2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3588" y="914400"/>
            <a:ext cx="10664826" cy="60277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32" name="Прямоугольник 231"/>
          <p:cNvSpPr/>
          <p:nvPr/>
        </p:nvSpPr>
        <p:spPr>
          <a:xfrm>
            <a:off x="0" y="144463"/>
            <a:ext cx="9142413" cy="11414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Arial" charset="0"/>
              </a:rPr>
              <a:t>Сравнение спектральных температур</a:t>
            </a:r>
            <a:r>
              <a:rPr lang="ru-RU" sz="4000"/>
              <a:t/>
            </a:r>
            <a:br>
              <a:rPr lang="ru-RU" sz="4000"/>
            </a:br>
            <a:r>
              <a:rPr lang="en-US" sz="2400">
                <a:solidFill>
                  <a:srgbClr val="000000"/>
                </a:solidFill>
                <a:cs typeface="Arial" charset="0"/>
              </a:rPr>
              <a:t>(с учётом фона и без него)</a:t>
            </a:r>
            <a:endParaRPr lang="en-US" sz="240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Прямоугольник 232"/>
          <p:cNvSpPr/>
          <p:nvPr/>
        </p:nvSpPr>
        <p:spPr>
          <a:xfrm>
            <a:off x="0" y="84138"/>
            <a:ext cx="9142413" cy="9128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>
                <a:solidFill>
                  <a:srgbClr val="000000"/>
                </a:solidFill>
              </a:rPr>
              <a:t>Связь температуры и средней энергии спектра</a:t>
            </a:r>
            <a:r>
              <a:rPr lang="ru-RU" sz="3200"/>
              <a:t/>
            </a:r>
            <a:br>
              <a:rPr lang="ru-RU" sz="3200"/>
            </a:br>
            <a:r>
              <a:rPr lang="en-US" sz="2200">
                <a:solidFill>
                  <a:srgbClr val="000000"/>
                </a:solidFill>
              </a:rPr>
              <a:t>(с учётом рентгеновского фона</a:t>
            </a:r>
            <a:r>
              <a:rPr lang="ru-RU" sz="2200">
                <a:solidFill>
                  <a:srgbClr val="000000"/>
                </a:solidFill>
              </a:rPr>
              <a:t> фотонов и фона частиц</a:t>
            </a:r>
            <a:r>
              <a:rPr lang="en-US" sz="2200">
                <a:solidFill>
                  <a:srgbClr val="000000"/>
                </a:solidFill>
              </a:rPr>
              <a:t>)</a:t>
            </a:r>
            <a:endParaRPr lang="en-US" sz="2200"/>
          </a:p>
        </p:txBody>
      </p:sp>
      <p:pic>
        <p:nvPicPr>
          <p:cNvPr id="72707" name="Рисунок 23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2450" y="1430338"/>
            <a:ext cx="5486400" cy="5486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72708" name="Рисунок 23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8088" y="960438"/>
            <a:ext cx="4343400" cy="102076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Прямоугольник 235"/>
          <p:cNvSpPr/>
          <p:nvPr/>
        </p:nvSpPr>
        <p:spPr>
          <a:xfrm>
            <a:off x="0" y="144463"/>
            <a:ext cx="9144000" cy="7699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000" spc="-1">
                <a:solidFill>
                  <a:srgbClr val="000000"/>
                </a:solidFill>
              </a:rPr>
              <a:t>Результаты: M</a:t>
            </a:r>
            <a:r>
              <a:rPr lang="en-US" sz="4000" spc="-1" baseline="-8000">
                <a:solidFill>
                  <a:srgbClr val="000000"/>
                </a:solidFill>
              </a:rPr>
              <a:t>500</a:t>
            </a:r>
            <a:r>
              <a:rPr lang="en-US" sz="4000" spc="-1">
                <a:solidFill>
                  <a:srgbClr val="000000"/>
                </a:solidFill>
              </a:rPr>
              <a:t> как функция T</a:t>
            </a:r>
            <a:r>
              <a:rPr lang="en-US" sz="4000" spc="-1" baseline="-8000">
                <a:solidFill>
                  <a:srgbClr val="000000"/>
                </a:solidFill>
              </a:rPr>
              <a:t>spec</a:t>
            </a:r>
            <a:endParaRPr lang="en-US" sz="4000" spc="-1"/>
          </a:p>
        </p:txBody>
      </p:sp>
      <p:pic>
        <p:nvPicPr>
          <p:cNvPr id="73730" name="Рисунок 23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863" y="1609725"/>
            <a:ext cx="4405312" cy="4405313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73731" name="Рисунок 2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6775" y="1573213"/>
            <a:ext cx="4405313" cy="44069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73732" name="Рисунок 23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8700" y="1062038"/>
            <a:ext cx="4429125" cy="889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73733" name="Рисунок 23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1093788"/>
            <a:ext cx="4065588" cy="85725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41" name="TextBox 240"/>
          <p:cNvSpPr txBox="1"/>
          <p:nvPr/>
        </p:nvSpPr>
        <p:spPr>
          <a:xfrm>
            <a:off x="215900" y="6064250"/>
            <a:ext cx="4297363" cy="6016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">
                <a:latin typeface="Arial"/>
                <a:ea typeface="+mn-ea"/>
                <a:cs typeface="+mn-cs"/>
              </a:rPr>
              <a:t>Без учёта фона (разброс: 16.7%)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4692650" y="6062663"/>
            <a:ext cx="4295775" cy="6032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">
                <a:latin typeface="Arial"/>
                <a:ea typeface="+mn-ea"/>
                <a:cs typeface="+mn-cs"/>
              </a:rPr>
              <a:t>С учётом фона (разброс: 20.5%)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Прямоугольник 242"/>
          <p:cNvSpPr/>
          <p:nvPr/>
        </p:nvSpPr>
        <p:spPr>
          <a:xfrm>
            <a:off x="0" y="252413"/>
            <a:ext cx="9144000" cy="7699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 spc="-1">
                <a:solidFill>
                  <a:srgbClr val="000000"/>
                </a:solidFill>
              </a:rPr>
              <a:t>Результаты: M</a:t>
            </a:r>
            <a:r>
              <a:rPr lang="en-US" sz="3600" spc="-1" baseline="-8000">
                <a:solidFill>
                  <a:srgbClr val="000000"/>
                </a:solidFill>
              </a:rPr>
              <a:t>500</a:t>
            </a:r>
            <a:r>
              <a:rPr lang="en-US" sz="3600" spc="-1">
                <a:solidFill>
                  <a:srgbClr val="000000"/>
                </a:solidFill>
              </a:rPr>
              <a:t> как функция L</a:t>
            </a:r>
            <a:r>
              <a:rPr lang="en-US" sz="3600" spc="-1" baseline="-8000">
                <a:solidFill>
                  <a:srgbClr val="000000"/>
                </a:solidFill>
              </a:rPr>
              <a:t>spec</a:t>
            </a:r>
            <a:r>
              <a:rPr lang="en-US" sz="3600" spc="-1">
                <a:solidFill>
                  <a:srgbClr val="000000"/>
                </a:solidFill>
              </a:rPr>
              <a:t> и E</a:t>
            </a:r>
            <a:r>
              <a:rPr lang="en-US" sz="3600" spc="-1" baseline="-8000">
                <a:solidFill>
                  <a:srgbClr val="000000"/>
                </a:solidFill>
              </a:rPr>
              <a:t>av</a:t>
            </a:r>
            <a:endParaRPr lang="en-US" sz="3600" spc="-1"/>
          </a:p>
        </p:txBody>
      </p:sp>
      <p:pic>
        <p:nvPicPr>
          <p:cNvPr id="74754" name="Рисунок 2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8" y="1492250"/>
            <a:ext cx="4870450" cy="487045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74755" name="Рисунок 2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8513" y="1563688"/>
            <a:ext cx="4738687" cy="47402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74756" name="Рисунок 24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763" y="1093788"/>
            <a:ext cx="4114800" cy="8096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74757" name="Рисунок 24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40325" y="1093788"/>
            <a:ext cx="3967163" cy="8477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48" name="TextBox 247"/>
          <p:cNvSpPr txBox="1"/>
          <p:nvPr/>
        </p:nvSpPr>
        <p:spPr>
          <a:xfrm>
            <a:off x="287338" y="6316663"/>
            <a:ext cx="4297362" cy="60166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">
                <a:latin typeface="Arial"/>
                <a:ea typeface="+mn-ea"/>
                <a:cs typeface="+mn-cs"/>
              </a:rPr>
              <a:t>Разброс: 20.7%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4764088" y="6315075"/>
            <a:ext cx="4297362" cy="6016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">
                <a:latin typeface="Arial"/>
                <a:ea typeface="+mn-ea"/>
                <a:cs typeface="+mn-cs"/>
              </a:rPr>
              <a:t>Разброс: 17.5%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Прямоугольник 249"/>
          <p:cNvSpPr/>
          <p:nvPr/>
        </p:nvSpPr>
        <p:spPr>
          <a:xfrm>
            <a:off x="457200" y="44450"/>
            <a:ext cx="8228013" cy="982663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200">
                <a:solidFill>
                  <a:srgbClr val="000000"/>
                </a:solidFill>
                <a:cs typeface="Arial" charset="0"/>
              </a:rPr>
              <a:t>Заключение</a:t>
            </a:r>
            <a:endParaRPr lang="en-US" sz="4200"/>
          </a:p>
        </p:txBody>
      </p:sp>
      <p:sp>
        <p:nvSpPr>
          <p:cNvPr id="251" name="Прямоугольник 250"/>
          <p:cNvSpPr/>
          <p:nvPr/>
        </p:nvSpPr>
        <p:spPr>
          <a:xfrm>
            <a:off x="0" y="1154113"/>
            <a:ext cx="9144000" cy="57038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err="1">
                <a:solidFill>
                  <a:srgbClr val="000000"/>
                </a:solidFill>
              </a:rPr>
              <a:t>Создан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архив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изображений</a:t>
            </a:r>
            <a:r>
              <a:rPr lang="en-US" sz="2000" dirty="0">
                <a:solidFill>
                  <a:srgbClr val="000000"/>
                </a:solidFill>
              </a:rPr>
              <a:t> и </a:t>
            </a:r>
            <a:r>
              <a:rPr lang="en-US" sz="2000" dirty="0" err="1">
                <a:solidFill>
                  <a:srgbClr val="000000"/>
                </a:solidFill>
              </a:rPr>
              <a:t>спектров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массивных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скоплений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из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симуляций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i="1" dirty="0" err="1">
                <a:solidFill>
                  <a:srgbClr val="000000"/>
                </a:solidFill>
              </a:rPr>
              <a:t>Magneticum</a:t>
            </a:r>
            <a:r>
              <a:rPr lang="ru-RU" sz="2000" i="1" dirty="0">
                <a:solidFill>
                  <a:srgbClr val="000000"/>
                </a:solidFill>
              </a:rPr>
              <a:t>. </a:t>
            </a:r>
            <a:r>
              <a:rPr lang="ru-RU" sz="2000" dirty="0">
                <a:solidFill>
                  <a:srgbClr val="000000"/>
                </a:solidFill>
              </a:rPr>
              <a:t>Показано, что при сравнительно простой обработке изображений скоплений их спектры описываются </a:t>
            </a:r>
            <a:r>
              <a:rPr lang="ru-RU" sz="2000" dirty="0" err="1">
                <a:solidFill>
                  <a:srgbClr val="000000"/>
                </a:solidFill>
              </a:rPr>
              <a:t>однотемпературными</a:t>
            </a:r>
            <a:r>
              <a:rPr lang="ru-RU" sz="2000" dirty="0">
                <a:solidFill>
                  <a:srgbClr val="000000"/>
                </a:solidFill>
              </a:rPr>
              <a:t> моделями.</a:t>
            </a:r>
            <a:endParaRPr lang="en-US" sz="2000" dirty="0"/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/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 err="1">
                <a:solidFill>
                  <a:srgbClr val="000000"/>
                </a:solidFill>
              </a:rPr>
              <a:t>Получены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выражения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для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связи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  <a:endParaRPr lang="en-US" sz="2000" dirty="0"/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(а) </a:t>
            </a:r>
            <a:r>
              <a:rPr lang="en-US" sz="2000" dirty="0" err="1">
                <a:solidFill>
                  <a:srgbClr val="000000"/>
                </a:solidFill>
              </a:rPr>
              <a:t>температуры</a:t>
            </a:r>
            <a:r>
              <a:rPr lang="en-US" sz="2000" dirty="0">
                <a:solidFill>
                  <a:srgbClr val="000000"/>
                </a:solidFill>
              </a:rPr>
              <a:t> T</a:t>
            </a:r>
            <a:r>
              <a:rPr lang="en-US" sz="2000" baseline="-8000" dirty="0">
                <a:solidFill>
                  <a:srgbClr val="000000"/>
                </a:solidFill>
              </a:rPr>
              <a:t>500</a:t>
            </a:r>
            <a:r>
              <a:rPr lang="en-US" sz="2000" dirty="0">
                <a:solidFill>
                  <a:srgbClr val="000000"/>
                </a:solidFill>
              </a:rPr>
              <a:t> и </a:t>
            </a:r>
            <a:r>
              <a:rPr lang="en-US" sz="2000" dirty="0" err="1">
                <a:solidFill>
                  <a:srgbClr val="000000"/>
                </a:solidFill>
              </a:rPr>
              <a:t>средней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энергии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</a:t>
            </a:r>
            <a:r>
              <a:rPr lang="en-US" sz="2000" baseline="-8000" dirty="0" err="1">
                <a:solidFill>
                  <a:srgbClr val="000000"/>
                </a:solidFill>
              </a:rPr>
              <a:t>av</a:t>
            </a:r>
            <a:r>
              <a:rPr lang="en-US" sz="2000" dirty="0">
                <a:solidFill>
                  <a:srgbClr val="000000"/>
                </a:solidFill>
              </a:rPr>
              <a:t>;</a:t>
            </a:r>
            <a:endParaRPr lang="en-US" sz="2000" dirty="0"/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</a:rPr>
              <a:t> (б) </a:t>
            </a:r>
            <a:r>
              <a:rPr lang="en-US" sz="2000" dirty="0" err="1">
                <a:solidFill>
                  <a:srgbClr val="000000"/>
                </a:solidFill>
              </a:rPr>
              <a:t>массы</a:t>
            </a:r>
            <a:r>
              <a:rPr lang="en-US" sz="2000" dirty="0">
                <a:solidFill>
                  <a:srgbClr val="000000"/>
                </a:solidFill>
              </a:rPr>
              <a:t> M</a:t>
            </a:r>
            <a:r>
              <a:rPr lang="en-US" sz="2000" baseline="-8000" dirty="0">
                <a:solidFill>
                  <a:srgbClr val="000000"/>
                </a:solidFill>
              </a:rPr>
              <a:t>500</a:t>
            </a:r>
            <a:r>
              <a:rPr lang="en-US" sz="2000" dirty="0">
                <a:solidFill>
                  <a:srgbClr val="000000"/>
                </a:solidFill>
              </a:rPr>
              <a:t> и </a:t>
            </a:r>
            <a:r>
              <a:rPr lang="en-US" sz="2000" dirty="0" err="1">
                <a:solidFill>
                  <a:srgbClr val="000000"/>
                </a:solidFill>
              </a:rPr>
              <a:t>светимости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</a:t>
            </a:r>
            <a:r>
              <a:rPr lang="en-US" sz="2000" baseline="-8000" dirty="0" err="1">
                <a:solidFill>
                  <a:srgbClr val="000000"/>
                </a:solidFill>
              </a:rPr>
              <a:t>spec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температуры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</a:t>
            </a:r>
            <a:r>
              <a:rPr lang="en-US" sz="2000" baseline="-8000" dirty="0" err="1">
                <a:solidFill>
                  <a:srgbClr val="000000"/>
                </a:solidFill>
              </a:rPr>
              <a:t>spec</a:t>
            </a:r>
            <a:r>
              <a:rPr lang="ru-RU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средней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энергии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E</a:t>
            </a:r>
            <a:r>
              <a:rPr lang="en-US" sz="2000" baseline="-8000" dirty="0" err="1">
                <a:solidFill>
                  <a:srgbClr val="000000"/>
                </a:solidFill>
              </a:rPr>
              <a:t>av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  <a:endParaRPr lang="ru-RU" sz="2000" dirty="0">
              <a:solidFill>
                <a:srgbClr val="000000"/>
              </a:solidFill>
            </a:endParaRPr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ru-RU" sz="2000" dirty="0">
              <a:solidFill>
                <a:srgbClr val="000000"/>
              </a:solidFill>
            </a:endParaRPr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2000" dirty="0"/>
              <a:t>Показано, что средняя энергия рентгеновского спектра </a:t>
            </a:r>
            <a:r>
              <a:rPr lang="ru-RU" sz="2000" dirty="0">
                <a:cs typeface="Arial" charset="0"/>
              </a:rPr>
              <a:t>как индикатор:</a:t>
            </a:r>
            <a:r>
              <a:rPr lang="ru-RU" dirty="0">
                <a:cs typeface="Arial" charset="0"/>
              </a:rPr>
              <a:t> </a:t>
            </a:r>
            <a:endParaRPr lang="ru-RU" sz="2000" dirty="0">
              <a:cs typeface="Arial" charset="0"/>
            </a:endParaRPr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2000" dirty="0">
                <a:cs typeface="Arial" charset="0"/>
              </a:rPr>
              <a:t> (а) температуры - устойчива к рентгеновскому фону</a:t>
            </a:r>
            <a:r>
              <a:rPr lang="en-US" sz="2000" dirty="0">
                <a:cs typeface="Arial" charset="0"/>
              </a:rPr>
              <a:t>;</a:t>
            </a:r>
            <a:endParaRPr lang="ru-RU" sz="2000" dirty="0">
              <a:cs typeface="Arial" charset="0"/>
            </a:endParaRPr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2000" dirty="0">
                <a:cs typeface="Arial" charset="0"/>
              </a:rPr>
              <a:t> (б) массы - имеет разброс не хуже, чем светимость или температура.</a:t>
            </a:r>
            <a:endParaRPr lang="en-US" sz="2000" dirty="0">
              <a:cs typeface="Arial" charset="0"/>
            </a:endParaRPr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FontTx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/>
          </a:p>
          <a:p>
            <a:pPr marL="457200" indent="-412750"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Font typeface="Arial" charset="0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ru-RU" sz="2000" dirty="0">
                <a:solidFill>
                  <a:srgbClr val="000000"/>
                </a:solidFill>
                <a:cs typeface="Arial" charset="0"/>
              </a:rPr>
              <a:t>Использование средней энергии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позволяет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минимизировать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трудности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связанные</a:t>
            </a:r>
            <a:r>
              <a:rPr lang="en-US" sz="2000" dirty="0">
                <a:solidFill>
                  <a:srgbClr val="000000"/>
                </a:solidFill>
              </a:rPr>
              <a:t> с </a:t>
            </a:r>
            <a:r>
              <a:rPr lang="en-US" sz="2000" dirty="0" err="1">
                <a:solidFill>
                  <a:srgbClr val="000000"/>
                </a:solidFill>
              </a:rPr>
              <a:t>выбором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модел</a:t>
            </a:r>
            <a:r>
              <a:rPr lang="ru-RU" sz="2000" dirty="0">
                <a:solidFill>
                  <a:srgbClr val="000000"/>
                </a:solidFill>
                <a:cs typeface="Arial" charset="0"/>
              </a:rPr>
              <a:t>ей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для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  <a:cs typeface="Arial" charset="0"/>
              </a:rPr>
              <a:t>описания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  <a:cs typeface="Arial" charset="0"/>
              </a:rPr>
              <a:t>наблюдений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поскольку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  <a:cs typeface="Arial" charset="0"/>
              </a:rPr>
              <a:t>её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  <a:cs typeface="Arial" charset="0"/>
              </a:rPr>
              <a:t>вычисление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не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требует</a:t>
            </a:r>
            <a:r>
              <a:rPr lang="ru-RU" sz="2000" dirty="0">
                <a:solidFill>
                  <a:srgbClr val="000000"/>
                </a:solidFill>
                <a:cs typeface="Arial" charset="0"/>
              </a:rPr>
              <a:t> аппроксимации спектров.</a:t>
            </a:r>
            <a:endParaRPr lang="en-US" sz="2000" dirty="0">
              <a:cs typeface="Arial" charset="0"/>
            </a:endParaRPr>
          </a:p>
          <a:p>
            <a:pPr marL="457200" indent="-412750">
              <a:spcBef>
                <a:spcPts val="13"/>
              </a:spcBef>
              <a:spcAft>
                <a:spcPts val="13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/>
          </a:p>
          <a:p>
            <a:pPr marL="457200" indent="-412750">
              <a:spcBef>
                <a:spcPts val="13"/>
              </a:spcBef>
              <a:spcAft>
                <a:spcPts val="13"/>
              </a:spcAft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Рисунок 2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013" y="169863"/>
            <a:ext cx="4419600" cy="66294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76803" name="Рисунок 25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123825"/>
            <a:ext cx="3162300" cy="31623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76804" name="Рисунок 25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45100" y="3548063"/>
            <a:ext cx="3175000" cy="3175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Прямоугольник 254"/>
          <p:cNvSpPr/>
          <p:nvPr/>
        </p:nvSpPr>
        <p:spPr>
          <a:xfrm>
            <a:off x="0" y="228600"/>
            <a:ext cx="9142413" cy="11414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Arial" charset="0"/>
              </a:rPr>
              <a:t>Сравнение температур и светимостей:</a:t>
            </a:r>
            <a:endParaRPr lang="en-US" sz="36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Arial" charset="0"/>
              </a:rPr>
              <a:t>спектры vs. симуляции </a:t>
            </a:r>
            <a:r>
              <a:rPr lang="en-US" sz="3600" i="1">
                <a:solidFill>
                  <a:srgbClr val="000000"/>
                </a:solidFill>
                <a:cs typeface="Arial" charset="0"/>
              </a:rPr>
              <a:t>Magneticum</a:t>
            </a:r>
            <a:endParaRPr lang="en-US" sz="3600"/>
          </a:p>
        </p:txBody>
      </p:sp>
      <p:pic>
        <p:nvPicPr>
          <p:cNvPr id="78851" name="Рисунок 25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08188"/>
            <a:ext cx="9144000" cy="43561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PlaceHolder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8013" cy="1141412"/>
          </a:xfrm>
        </p:spPr>
        <p:txBody>
          <a:bodyPr lIns="90000" tIns="46800" rIns="90000" bIns="46800"/>
          <a:lstStyle/>
          <a:p>
            <a:pPr eaLnBrk="1" hangingPunct="1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mtClean="0">
                <a:solidFill>
                  <a:srgbClr val="000000"/>
                </a:solidFill>
                <a:cs typeface="Arial" charset="0"/>
              </a:rPr>
              <a:t>Скопления галактик</a:t>
            </a: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5" name="Прямоугольник 174"/>
          <p:cNvSpPr/>
          <p:nvPr/>
        </p:nvSpPr>
        <p:spPr>
          <a:xfrm>
            <a:off x="250825" y="5876925"/>
            <a:ext cx="4319588" cy="3683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pc="-1">
                <a:solidFill>
                  <a:srgbClr val="000000"/>
                </a:solidFill>
                <a:ea typeface="Arial"/>
              </a:rPr>
              <a:t>IDCS J1426.5+3508</a:t>
            </a:r>
            <a:endParaRPr lang="en-US" spc="-1"/>
          </a:p>
        </p:txBody>
      </p:sp>
      <p:sp>
        <p:nvSpPr>
          <p:cNvPr id="176" name="Прямоугольник 175"/>
          <p:cNvSpPr/>
          <p:nvPr/>
        </p:nvSpPr>
        <p:spPr>
          <a:xfrm>
            <a:off x="3471863" y="3665538"/>
            <a:ext cx="182562" cy="3651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325" name="Рисунок 1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1508125"/>
            <a:ext cx="4184650" cy="42957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78" name="Прямоугольник 177"/>
          <p:cNvSpPr/>
          <p:nvPr/>
        </p:nvSpPr>
        <p:spPr>
          <a:xfrm>
            <a:off x="7451725" y="6445250"/>
            <a:ext cx="1690688" cy="3683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i="1" spc="-1">
                <a:solidFill>
                  <a:srgbClr val="000000"/>
                </a:solidFill>
                <a:ea typeface="Arial"/>
              </a:rPr>
              <a:t>esahubble.org</a:t>
            </a:r>
            <a:endParaRPr lang="en-US" spc="-1"/>
          </a:p>
        </p:txBody>
      </p:sp>
      <p:sp>
        <p:nvSpPr>
          <p:cNvPr id="179" name="Прямоугольник 178"/>
          <p:cNvSpPr/>
          <p:nvPr/>
        </p:nvSpPr>
        <p:spPr>
          <a:xfrm>
            <a:off x="4787900" y="5876925"/>
            <a:ext cx="4175125" cy="3683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pc="-1">
                <a:solidFill>
                  <a:srgbClr val="000000"/>
                </a:solidFill>
                <a:ea typeface="Arial"/>
              </a:rPr>
              <a:t>MACSJ0138.0-2155</a:t>
            </a:r>
            <a:endParaRPr lang="en-US" spc="-1"/>
          </a:p>
        </p:txBody>
      </p:sp>
      <p:pic>
        <p:nvPicPr>
          <p:cNvPr id="56328" name="Рисунок 1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508125"/>
            <a:ext cx="4319588" cy="431958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Рисунок 25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1119188"/>
            <a:ext cx="7542213" cy="5386387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58" name="Прямоугольник 257"/>
          <p:cNvSpPr/>
          <p:nvPr/>
        </p:nvSpPr>
        <p:spPr>
          <a:xfrm>
            <a:off x="0" y="0"/>
            <a:ext cx="9142413" cy="11414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000">
                <a:solidFill>
                  <a:srgbClr val="000000"/>
                </a:solidFill>
                <a:cs typeface="Arial" charset="0"/>
              </a:rPr>
              <a:t>Фон рентгеновских фотонов</a:t>
            </a:r>
            <a:endParaRPr lang="en-US" sz="4000"/>
          </a:p>
        </p:txBody>
      </p:sp>
      <p:sp>
        <p:nvSpPr>
          <p:cNvPr id="259" name="Прямоугольник 258"/>
          <p:cNvSpPr/>
          <p:nvPr/>
        </p:nvSpPr>
        <p:spPr>
          <a:xfrm>
            <a:off x="0" y="6388100"/>
            <a:ext cx="9142413" cy="363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>
                <a:solidFill>
                  <a:srgbClr val="000000"/>
                </a:solidFill>
                <a:cs typeface="Arial" charset="0"/>
              </a:rPr>
              <a:t>Маркевич (2003); Хикокс, Маркевич (2006). Модель нормирована на 1 мин</a:t>
            </a:r>
            <a:r>
              <a:rPr lang="en-US" baseline="30000">
                <a:solidFill>
                  <a:srgbClr val="000000"/>
                </a:solidFill>
                <a:cs typeface="Arial" charset="0"/>
              </a:rPr>
              <a:t>2</a:t>
            </a:r>
            <a:endParaRPr lang="en-US"/>
          </a:p>
        </p:txBody>
      </p:sp>
      <p:sp>
        <p:nvSpPr>
          <p:cNvPr id="260" name="Прямоугольник 259"/>
          <p:cNvSpPr/>
          <p:nvPr/>
        </p:nvSpPr>
        <p:spPr>
          <a:xfrm>
            <a:off x="36513" y="1168400"/>
            <a:ext cx="9144000" cy="6746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i="1" spc="-1">
                <a:solidFill>
                  <a:srgbClr val="000000"/>
                </a:solidFill>
              </a:rPr>
              <a:t>model constant(apec + wabs(apec + apec + constant*powerlaw))</a:t>
            </a:r>
            <a:endParaRPr lang="en-US" sz="1600" spc="-1"/>
          </a:p>
        </p:txBody>
      </p:sp>
      <p:sp>
        <p:nvSpPr>
          <p:cNvPr id="261" name="Прямая соединительная линия 260"/>
          <p:cNvSpPr/>
          <p:nvPr/>
        </p:nvSpPr>
        <p:spPr>
          <a:xfrm>
            <a:off x="3092450" y="1528763"/>
            <a:ext cx="457200" cy="1587"/>
          </a:xfrm>
          <a:prstGeom prst="line">
            <a:avLst/>
          </a:prstGeom>
          <a:ln w="3672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Прямая соединительная линия 261"/>
          <p:cNvSpPr/>
          <p:nvPr/>
        </p:nvSpPr>
        <p:spPr>
          <a:xfrm>
            <a:off x="4343400" y="1528763"/>
            <a:ext cx="457200" cy="1587"/>
          </a:xfrm>
          <a:prstGeom prst="line">
            <a:avLst/>
          </a:prstGeom>
          <a:ln w="36720">
            <a:solidFill>
              <a:srgbClr val="FE7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Прямая соединительная линия 262"/>
          <p:cNvSpPr/>
          <p:nvPr/>
        </p:nvSpPr>
        <p:spPr>
          <a:xfrm>
            <a:off x="5037138" y="1528763"/>
            <a:ext cx="457200" cy="1587"/>
          </a:xfrm>
          <a:prstGeom prst="line">
            <a:avLst/>
          </a:prstGeom>
          <a:ln w="36720">
            <a:solidFill>
              <a:srgbClr val="009E4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Прямая соединительная линия 263"/>
          <p:cNvSpPr/>
          <p:nvPr/>
        </p:nvSpPr>
        <p:spPr>
          <a:xfrm>
            <a:off x="6584950" y="1528763"/>
            <a:ext cx="766763" cy="1587"/>
          </a:xfrm>
          <a:prstGeom prst="line">
            <a:avLst/>
          </a:prstGeom>
          <a:ln w="36720">
            <a:solidFill>
              <a:srgbClr val="D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Прямоугольник 264"/>
          <p:cNvSpPr/>
          <p:nvPr/>
        </p:nvSpPr>
        <p:spPr>
          <a:xfrm>
            <a:off x="5643563" y="1371600"/>
            <a:ext cx="914400" cy="3460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pc="-1">
                <a:solidFill>
                  <a:srgbClr val="000000"/>
                </a:solidFill>
              </a:rPr>
              <a:t>(= 0.5)</a:t>
            </a:r>
            <a:endParaRPr lang="en-US" spc="-1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Прямоугольник 265"/>
          <p:cNvSpPr/>
          <p:nvPr/>
        </p:nvSpPr>
        <p:spPr>
          <a:xfrm>
            <a:off x="0" y="228600"/>
            <a:ext cx="9142413" cy="11414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Arial" charset="0"/>
              </a:rPr>
              <a:t>Сравнение температур и светимостей:</a:t>
            </a:r>
            <a:endParaRPr lang="en-US" sz="36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600">
                <a:solidFill>
                  <a:srgbClr val="000000"/>
                </a:solidFill>
                <a:cs typeface="Arial" charset="0"/>
              </a:rPr>
              <a:t>спектры без фона и с фоном</a:t>
            </a:r>
            <a:endParaRPr lang="en-US" sz="3600"/>
          </a:p>
        </p:txBody>
      </p:sp>
      <p:pic>
        <p:nvPicPr>
          <p:cNvPr id="80899" name="Рисунок 26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89138"/>
            <a:ext cx="9144000" cy="441166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Прямоугольник 180"/>
          <p:cNvSpPr/>
          <p:nvPr/>
        </p:nvSpPr>
        <p:spPr>
          <a:xfrm>
            <a:off x="2030413" y="2574925"/>
            <a:ext cx="5472112" cy="3984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347" name="Рисунок 1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813" y="1125538"/>
            <a:ext cx="8586787" cy="52292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83" name="Полилиния 182"/>
          <p:cNvSpPr/>
          <p:nvPr/>
        </p:nvSpPr>
        <p:spPr>
          <a:xfrm>
            <a:off x="4343400" y="5943600"/>
            <a:ext cx="912813" cy="455613"/>
          </a:xfrm>
          <a:custGeom>
            <a:avLst/>
            <a:gdLst/>
            <a:ahLst/>
            <a:cxnLst/>
            <a:rect l="l" t="t" r="r" b="b"/>
            <a:pathLst>
              <a:path w="2538" h="1268">
                <a:moveTo>
                  <a:pt x="0" y="1129"/>
                </a:moveTo>
                <a:lnTo>
                  <a:pt x="1129" y="1129"/>
                </a:lnTo>
                <a:lnTo>
                  <a:pt x="180" y="90"/>
                </a:lnTo>
                <a:lnTo>
                  <a:pt x="1409" y="0"/>
                </a:lnTo>
                <a:lnTo>
                  <a:pt x="1129" y="1129"/>
                </a:lnTo>
                <a:lnTo>
                  <a:pt x="270" y="90"/>
                </a:lnTo>
                <a:lnTo>
                  <a:pt x="2538" y="139"/>
                </a:lnTo>
                <a:lnTo>
                  <a:pt x="1129" y="1129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Прямоугольник 183"/>
          <p:cNvSpPr/>
          <p:nvPr/>
        </p:nvSpPr>
        <p:spPr>
          <a:xfrm>
            <a:off x="4360863" y="5734050"/>
            <a:ext cx="701675" cy="10985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6600" b="1" spc="-1">
                <a:solidFill>
                  <a:srgbClr val="000000"/>
                </a:solidFill>
                <a:ea typeface="Arial"/>
              </a:rPr>
              <a:t>?</a:t>
            </a:r>
            <a:endParaRPr lang="en-US" sz="6600" spc="-1"/>
          </a:p>
        </p:txBody>
      </p:sp>
      <p:sp>
        <p:nvSpPr>
          <p:cNvPr id="185" name="Прямоугольник 184"/>
          <p:cNvSpPr/>
          <p:nvPr/>
        </p:nvSpPr>
        <p:spPr>
          <a:xfrm>
            <a:off x="0" y="0"/>
            <a:ext cx="9142413" cy="11414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4400">
                <a:solidFill>
                  <a:srgbClr val="000000"/>
                </a:solidFill>
                <a:cs typeface="Arial" charset="0"/>
              </a:rPr>
              <a:t>Температура газа в скоплениях</a:t>
            </a:r>
            <a:endParaRPr lang="en-US" sz="4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Рисунок 18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4663" y="2011363"/>
            <a:ext cx="4868862" cy="486886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59395" name="Рисунок 18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738" y="2586038"/>
            <a:ext cx="3798887" cy="38131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188" name="Прямоугольник 187"/>
          <p:cNvSpPr/>
          <p:nvPr/>
        </p:nvSpPr>
        <p:spPr>
          <a:xfrm>
            <a:off x="4114800" y="1052513"/>
            <a:ext cx="5083175" cy="12652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>
                <a:solidFill>
                  <a:srgbClr val="000000"/>
                </a:solidFill>
              </a:rPr>
              <a:t>→ (x,y), z, R</a:t>
            </a:r>
            <a:r>
              <a:rPr lang="en-US" sz="1900" baseline="-25000">
                <a:solidFill>
                  <a:srgbClr val="000000"/>
                </a:solidFill>
              </a:rPr>
              <a:t>500</a:t>
            </a:r>
            <a:r>
              <a:rPr lang="en-US" sz="1900">
                <a:solidFill>
                  <a:srgbClr val="000000"/>
                </a:solidFill>
              </a:rPr>
              <a:t>, M</a:t>
            </a:r>
            <a:r>
              <a:rPr lang="en-US" sz="1900" baseline="-25000">
                <a:solidFill>
                  <a:srgbClr val="000000"/>
                </a:solidFill>
              </a:rPr>
              <a:t>500</a:t>
            </a:r>
            <a:r>
              <a:rPr lang="en-US" sz="1900">
                <a:solidFill>
                  <a:srgbClr val="000000"/>
                </a:solidFill>
              </a:rPr>
              <a:t>, T</a:t>
            </a:r>
            <a:r>
              <a:rPr lang="en-US" sz="1900" baseline="-25000">
                <a:solidFill>
                  <a:srgbClr val="000000"/>
                </a:solidFill>
              </a:rPr>
              <a:t>500</a:t>
            </a:r>
            <a:r>
              <a:rPr lang="en-US" sz="1900">
                <a:solidFill>
                  <a:srgbClr val="000000"/>
                </a:solidFill>
              </a:rPr>
              <a:t>, L</a:t>
            </a:r>
            <a:r>
              <a:rPr lang="en-US" sz="1900" baseline="-25000">
                <a:solidFill>
                  <a:srgbClr val="000000"/>
                </a:solidFill>
              </a:rPr>
              <a:t>x500</a:t>
            </a:r>
            <a:r>
              <a:rPr lang="en-US" sz="1900">
                <a:solidFill>
                  <a:srgbClr val="000000"/>
                </a:solidFill>
              </a:rPr>
              <a:t> etc.</a:t>
            </a:r>
            <a:endParaRPr lang="en-US" sz="19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>
                <a:solidFill>
                  <a:srgbClr val="000000"/>
                </a:solidFill>
              </a:rPr>
              <a:t> </a:t>
            </a:r>
            <a:endParaRPr lang="en-US" sz="19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>
                <a:solidFill>
                  <a:srgbClr val="000000"/>
                </a:solidFill>
              </a:rPr>
              <a:t>Выборка: 84 скопления </a:t>
            </a:r>
            <a:endParaRPr lang="ru-RU" sz="1900">
              <a:solidFill>
                <a:srgbClr val="000000"/>
              </a:solidFill>
            </a:endParaRPr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>
                <a:solidFill>
                  <a:srgbClr val="000000"/>
                </a:solidFill>
              </a:rPr>
              <a:t>с M</a:t>
            </a:r>
            <a:r>
              <a:rPr lang="en-US" sz="1900" baseline="-25000">
                <a:solidFill>
                  <a:srgbClr val="000000"/>
                </a:solidFill>
              </a:rPr>
              <a:t>500</a:t>
            </a:r>
            <a:r>
              <a:rPr lang="en-US" sz="1900">
                <a:solidFill>
                  <a:srgbClr val="000000"/>
                </a:solidFill>
              </a:rPr>
              <a:t> &gt; 10</a:t>
            </a:r>
            <a:r>
              <a:rPr lang="en-US" sz="1900" baseline="30000">
                <a:solidFill>
                  <a:srgbClr val="000000"/>
                </a:solidFill>
              </a:rPr>
              <a:t>14</a:t>
            </a:r>
            <a:r>
              <a:rPr lang="en-US" sz="1900">
                <a:solidFill>
                  <a:srgbClr val="000000"/>
                </a:solidFill>
              </a:rPr>
              <a:t> M</a:t>
            </a:r>
            <a:r>
              <a:rPr lang="en-US" sz="1900" baseline="-25000">
                <a:solidFill>
                  <a:srgbClr val="000000"/>
                </a:solidFill>
              </a:rPr>
              <a:t>sun</a:t>
            </a:r>
            <a:r>
              <a:rPr lang="en-US" sz="1900">
                <a:solidFill>
                  <a:srgbClr val="000000"/>
                </a:solidFill>
              </a:rPr>
              <a:t> /h</a:t>
            </a:r>
            <a:endParaRPr lang="en-US" sz="1900"/>
          </a:p>
        </p:txBody>
      </p:sp>
      <p:sp>
        <p:nvSpPr>
          <p:cNvPr id="189" name="Прямоугольник 188"/>
          <p:cNvSpPr/>
          <p:nvPr/>
        </p:nvSpPr>
        <p:spPr>
          <a:xfrm>
            <a:off x="185738" y="668338"/>
            <a:ext cx="4146550" cy="140176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Hirschmann et al. (2014)</a:t>
            </a:r>
            <a:endParaRPr lang="en-US" sz="16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 i="1">
                <a:solidFill>
                  <a:srgbClr val="000000"/>
                </a:solidFill>
                <a:cs typeface="Arial" charset="0"/>
              </a:rPr>
              <a:t>magneticum.org</a:t>
            </a:r>
            <a:endParaRPr lang="en-US" sz="16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endParaRPr lang="en-US" sz="16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Box2/hr: (352 Mpc/h)</a:t>
            </a:r>
            <a:r>
              <a:rPr lang="en-US" sz="1600" baseline="30000">
                <a:solidFill>
                  <a:srgbClr val="000000"/>
                </a:solidFill>
                <a:cs typeface="Arial" charset="0"/>
              </a:rPr>
              <a:t>3</a:t>
            </a:r>
            <a:r>
              <a:rPr lang="en-US" sz="1600">
                <a:solidFill>
                  <a:srgbClr val="000000"/>
                </a:solidFill>
                <a:cs typeface="Arial" charset="0"/>
              </a:rPr>
              <a:t>, </a:t>
            </a:r>
            <a:endParaRPr lang="en-US" sz="16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2*1584</a:t>
            </a:r>
            <a:r>
              <a:rPr lang="en-US" sz="1600" baseline="30000">
                <a:solidFill>
                  <a:srgbClr val="000000"/>
                </a:solidFill>
                <a:cs typeface="Arial" charset="0"/>
              </a:rPr>
              <a:t>3 </a:t>
            </a:r>
            <a:r>
              <a:rPr lang="en-US" sz="1600">
                <a:solidFill>
                  <a:srgbClr val="000000"/>
                </a:solidFill>
                <a:cs typeface="Arial" charset="0"/>
              </a:rPr>
              <a:t>частиц, </a:t>
            </a:r>
            <a:endParaRPr lang="en-US" sz="16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</a:t>
            </a:r>
            <a:r>
              <a:rPr lang="en-US" sz="1600" baseline="-25000">
                <a:solidFill>
                  <a:srgbClr val="000000"/>
                </a:solidFill>
                <a:cs typeface="Arial" charset="0"/>
              </a:rPr>
              <a:t>DM </a:t>
            </a:r>
            <a:r>
              <a:rPr lang="en-US" sz="1600">
                <a:solidFill>
                  <a:srgbClr val="000000"/>
                </a:solidFill>
                <a:cs typeface="Arial" charset="0"/>
              </a:rPr>
              <a:t>= 6.9 × 10</a:t>
            </a:r>
            <a:r>
              <a:rPr lang="en-US" sz="1600" baseline="30000">
                <a:solidFill>
                  <a:srgbClr val="000000"/>
                </a:solidFill>
                <a:cs typeface="Arial" charset="0"/>
              </a:rPr>
              <a:t>8</a:t>
            </a:r>
            <a:r>
              <a:rPr lang="en-US" sz="1600">
                <a:solidFill>
                  <a:srgbClr val="000000"/>
                </a:solidFill>
                <a:cs typeface="Arial" charset="0"/>
              </a:rPr>
              <a:t> M</a:t>
            </a:r>
            <a:r>
              <a:rPr lang="en-US" sz="1600" baseline="-25000">
                <a:solidFill>
                  <a:srgbClr val="000000"/>
                </a:solidFill>
                <a:cs typeface="Arial" charset="0"/>
              </a:rPr>
              <a:t>sun</a:t>
            </a:r>
            <a:r>
              <a:rPr lang="en-US" sz="1600">
                <a:solidFill>
                  <a:srgbClr val="000000"/>
                </a:solidFill>
                <a:cs typeface="Arial" charset="0"/>
              </a:rPr>
              <a:t>/h</a:t>
            </a:r>
            <a:endParaRPr lang="en-US" sz="16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600">
                <a:solidFill>
                  <a:srgbClr val="000000"/>
                </a:solidFill>
                <a:cs typeface="Arial" charset="0"/>
              </a:rPr>
              <a:t>m</a:t>
            </a:r>
            <a:r>
              <a:rPr lang="en-US" sz="1600" baseline="-25000">
                <a:solidFill>
                  <a:srgbClr val="000000"/>
                </a:solidFill>
                <a:cs typeface="Arial" charset="0"/>
              </a:rPr>
              <a:t>gas </a:t>
            </a:r>
            <a:r>
              <a:rPr lang="en-US" sz="1600">
                <a:solidFill>
                  <a:srgbClr val="000000"/>
                </a:solidFill>
                <a:cs typeface="Arial" charset="0"/>
              </a:rPr>
              <a:t>= 1.4 × 10</a:t>
            </a:r>
            <a:r>
              <a:rPr lang="en-US" sz="1600" baseline="30000">
                <a:solidFill>
                  <a:srgbClr val="000000"/>
                </a:solidFill>
                <a:cs typeface="Arial" charset="0"/>
              </a:rPr>
              <a:t>8</a:t>
            </a:r>
            <a:r>
              <a:rPr lang="en-US" sz="1600">
                <a:solidFill>
                  <a:srgbClr val="000000"/>
                </a:solidFill>
                <a:cs typeface="Arial" charset="0"/>
              </a:rPr>
              <a:t> M</a:t>
            </a:r>
            <a:r>
              <a:rPr lang="en-US" sz="1600" baseline="-25000">
                <a:solidFill>
                  <a:srgbClr val="000000"/>
                </a:solidFill>
                <a:cs typeface="Arial" charset="0"/>
              </a:rPr>
              <a:t>sun</a:t>
            </a:r>
            <a:r>
              <a:rPr lang="en-US" sz="1600">
                <a:solidFill>
                  <a:srgbClr val="000000"/>
                </a:solidFill>
                <a:cs typeface="Arial" charset="0"/>
              </a:rPr>
              <a:t>/h</a:t>
            </a:r>
            <a:endParaRPr lang="en-US" sz="1600"/>
          </a:p>
        </p:txBody>
      </p:sp>
      <p:sp>
        <p:nvSpPr>
          <p:cNvPr id="5939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2413" cy="685800"/>
          </a:xfrm>
        </p:spPr>
        <p:txBody>
          <a:bodyPr/>
          <a:lstStyle/>
          <a:p>
            <a:pPr eaLnBrk="1" hangingPunct="1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mtClean="0">
                <a:solidFill>
                  <a:srgbClr val="000000"/>
                </a:solidFill>
                <a:cs typeface="Arial" charset="0"/>
              </a:rPr>
              <a:t>Симуляции Magneticum</a:t>
            </a: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1" name="Прямоугольник 190"/>
          <p:cNvSpPr/>
          <p:nvPr/>
        </p:nvSpPr>
        <p:spPr>
          <a:xfrm>
            <a:off x="228600" y="6400800"/>
            <a:ext cx="3886200" cy="2746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300" spc="-1">
                <a:solidFill>
                  <a:srgbClr val="000000"/>
                </a:solidFill>
                <a:ea typeface="Noto Sans CJK SC"/>
              </a:rPr>
              <a:t>Ω</a:t>
            </a:r>
            <a:r>
              <a:rPr lang="en-US" sz="1300" spc="-1" baseline="-8000">
                <a:solidFill>
                  <a:srgbClr val="000000"/>
                </a:solidFill>
                <a:ea typeface="Noto Sans CJK SC"/>
              </a:rPr>
              <a:t>Λ</a:t>
            </a:r>
            <a:r>
              <a:rPr lang="en-US" sz="1300" spc="-1">
                <a:solidFill>
                  <a:srgbClr val="000000"/>
                </a:solidFill>
                <a:ea typeface="Noto Sans CJK SC"/>
              </a:rPr>
              <a:t> = 0.728, Ω</a:t>
            </a:r>
            <a:r>
              <a:rPr lang="en-US" sz="1300" spc="-1" baseline="-8000">
                <a:solidFill>
                  <a:srgbClr val="000000"/>
                </a:solidFill>
                <a:ea typeface="Noto Sans CJK SC"/>
              </a:rPr>
              <a:t>M</a:t>
            </a:r>
            <a:r>
              <a:rPr lang="en-US" sz="1300" spc="-1">
                <a:solidFill>
                  <a:srgbClr val="000000"/>
                </a:solidFill>
                <a:ea typeface="Noto Sans CJK SC"/>
              </a:rPr>
              <a:t> = 0.272, Ω</a:t>
            </a:r>
            <a:r>
              <a:rPr lang="en-US" sz="1300" spc="-1" baseline="-8000">
                <a:solidFill>
                  <a:srgbClr val="000000"/>
                </a:solidFill>
                <a:ea typeface="Noto Sans CJK SC"/>
              </a:rPr>
              <a:t>b</a:t>
            </a:r>
            <a:r>
              <a:rPr lang="en-US" sz="1300" spc="-1">
                <a:solidFill>
                  <a:srgbClr val="000000"/>
                </a:solidFill>
                <a:ea typeface="Noto Sans CJK SC"/>
              </a:rPr>
              <a:t> = 0.0451, h = 0.704</a:t>
            </a:r>
            <a:endParaRPr lang="en-US" sz="1300" spc="-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2413" cy="1141413"/>
          </a:xfrm>
        </p:spPr>
        <p:txBody>
          <a:bodyPr/>
          <a:lstStyle/>
          <a:p>
            <a:pPr eaLnBrk="1" hangingPunct="1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mtClean="0">
                <a:solidFill>
                  <a:srgbClr val="000000"/>
                </a:solidFill>
                <a:cs typeface="Arial" charset="0"/>
              </a:rPr>
              <a:t>Масштабные соотношения</a:t>
            </a:r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3" name="Прямоугольник 192"/>
          <p:cNvSpPr/>
          <p:nvPr/>
        </p:nvSpPr>
        <p:spPr>
          <a:xfrm>
            <a:off x="1819275" y="6237288"/>
            <a:ext cx="5503863" cy="3540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54240" rIns="90000" bIns="35424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400">
                <a:solidFill>
                  <a:srgbClr val="000000"/>
                </a:solidFill>
                <a:cs typeface="Arial" charset="0"/>
              </a:rPr>
              <a:t>Вихлинин и др. (2009); Чуразов, Вихлинин, Сюняев (2015)</a:t>
            </a:r>
            <a:endParaRPr lang="en-US" sz="1400"/>
          </a:p>
        </p:txBody>
      </p:sp>
      <p:pic>
        <p:nvPicPr>
          <p:cNvPr id="61444" name="Рисунок 19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68838" y="1190625"/>
            <a:ext cx="3584575" cy="102552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61445" name="Рисунок 19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484313"/>
            <a:ext cx="3630613" cy="715962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pic>
        <p:nvPicPr>
          <p:cNvPr id="61446" name="Рисунок 19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700" y="2286000"/>
            <a:ext cx="9142413" cy="40544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Рисунок 19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49288" y="-773113"/>
            <a:ext cx="9966326" cy="7972426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63491" name="PlaceHolder 1"/>
          <p:cNvSpPr>
            <a:spLocks noGrp="1"/>
          </p:cNvSpPr>
          <p:nvPr>
            <p:ph type="title"/>
          </p:nvPr>
        </p:nvSpPr>
        <p:spPr>
          <a:xfrm>
            <a:off x="457200" y="-85725"/>
            <a:ext cx="8228013" cy="1141413"/>
          </a:xfrm>
          <a:solidFill>
            <a:srgbClr val="FFFFFF"/>
          </a:solidFill>
        </p:spPr>
        <p:txBody>
          <a:bodyPr tIns="28440"/>
          <a:lstStyle/>
          <a:p>
            <a:pPr eaLnBrk="1" hangingPunct="1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smtClean="0">
                <a:solidFill>
                  <a:srgbClr val="000000"/>
                </a:solidFill>
                <a:cs typeface="Arial" charset="0"/>
              </a:rPr>
              <a:t>Списки фотонов от скоплений галактик</a:t>
            </a:r>
            <a:endParaRPr lang="en-US" sz="3200" smtClean="0">
              <a:solidFill>
                <a:srgbClr val="000000"/>
              </a:solidFill>
            </a:endParaRPr>
          </a:p>
        </p:txBody>
      </p:sp>
      <p:sp>
        <p:nvSpPr>
          <p:cNvPr id="199" name="Прямоугольник 198"/>
          <p:cNvSpPr/>
          <p:nvPr/>
        </p:nvSpPr>
        <p:spPr>
          <a:xfrm>
            <a:off x="-160338" y="5949950"/>
            <a:ext cx="9356726" cy="6127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500">
                <a:solidFill>
                  <a:srgbClr val="000000"/>
                </a:solidFill>
                <a:cs typeface="Arial" charset="0"/>
              </a:rPr>
              <a:t>Зелёные плоскости – границы слоёв в световом конусе, красные плоскости – центры слоёв.</a:t>
            </a:r>
            <a:endParaRPr lang="en-US" sz="15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1500">
                <a:solidFill>
                  <a:srgbClr val="000000"/>
                </a:solidFill>
                <a:cs typeface="Arial" charset="0"/>
              </a:rPr>
              <a:t>Синие точки - скопления, радиус чёрных кружков равен R</a:t>
            </a:r>
            <a:r>
              <a:rPr lang="en-US" sz="1500" baseline="-25000">
                <a:solidFill>
                  <a:srgbClr val="000000"/>
                </a:solidFill>
                <a:cs typeface="Arial" charset="0"/>
              </a:rPr>
              <a:t>500</a:t>
            </a:r>
            <a:r>
              <a:rPr lang="en-US" sz="1500">
                <a:solidFill>
                  <a:srgbClr val="040C28"/>
                </a:solidFill>
                <a:cs typeface="Arial" charset="0"/>
              </a:rPr>
              <a:t>×20 (для наглядности).</a:t>
            </a:r>
            <a:endParaRPr lang="en-US" sz="1500"/>
          </a:p>
        </p:txBody>
      </p:sp>
      <p:sp>
        <p:nvSpPr>
          <p:cNvPr id="200" name="Прямоугольник 199"/>
          <p:cNvSpPr/>
          <p:nvPr/>
        </p:nvSpPr>
        <p:spPr>
          <a:xfrm>
            <a:off x="735013" y="793750"/>
            <a:ext cx="3621087" cy="6016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pc="-1">
                <a:solidFill>
                  <a:srgbClr val="000000"/>
                </a:solidFill>
              </a:rPr>
              <a:t>(Биффи и др. 2012/2013/2018)</a:t>
            </a:r>
            <a:endParaRPr lang="en-US" spc="-1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8013" cy="1141413"/>
          </a:xfrm>
        </p:spPr>
        <p:txBody>
          <a:bodyPr>
            <a:noAutofit/>
          </a:bodyPr>
          <a:lstStyle/>
          <a:p>
            <a:pPr eaLnBrk="1" fontAlgn="auto" hangingPunct="1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pc="-1">
                <a:solidFill>
                  <a:srgbClr val="000000"/>
                </a:solidFill>
                <a:latin typeface="Arial"/>
              </a:rPr>
              <a:t>Фильтрация изображений</a:t>
            </a:r>
            <a:endParaRPr lang="en-US" spc="-1">
              <a:solidFill>
                <a:sysClr val="windowText" lastClr="000000"/>
              </a:solidFill>
              <a:latin typeface="Arial"/>
            </a:endParaRPr>
          </a:p>
        </p:txBody>
      </p:sp>
      <p:pic>
        <p:nvPicPr>
          <p:cNvPr id="64514" name="Рисунок 2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0" y="1544638"/>
            <a:ext cx="9144000" cy="40005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3" name="Прямоугольник 202"/>
          <p:cNvSpPr/>
          <p:nvPr/>
        </p:nvSpPr>
        <p:spPr>
          <a:xfrm>
            <a:off x="0" y="5983288"/>
            <a:ext cx="9144000" cy="34448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lnSpc>
                <a:spcPct val="93000"/>
              </a:lnSpc>
              <a:spcBef>
                <a:spcPts val="11"/>
              </a:spcBef>
              <a:spcAft>
                <a:spcPts val="11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2000" spc="-1">
                <a:solidFill>
                  <a:srgbClr val="000000"/>
                </a:solidFill>
              </a:rPr>
              <a:t>Убираем 5% самых ярких пикселей (но теряем в среднем 25% фотонов)</a:t>
            </a:r>
            <a:endParaRPr lang="en-US" sz="2000" spc="-1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Рисунок 20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1413" y="6092825"/>
            <a:ext cx="1554162" cy="67945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4" name="Прямоугольник 203"/>
          <p:cNvSpPr/>
          <p:nvPr/>
        </p:nvSpPr>
        <p:spPr>
          <a:xfrm>
            <a:off x="0" y="-179388"/>
            <a:ext cx="9144000" cy="114141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US" sz="3200">
                <a:solidFill>
                  <a:srgbClr val="000000"/>
                </a:solidFill>
                <a:cs typeface="Arial" charset="0"/>
              </a:rPr>
              <a:t>Моделирование наблюдений</a:t>
            </a:r>
            <a:endParaRPr lang="en-US" sz="3200"/>
          </a:p>
        </p:txBody>
      </p:sp>
      <p:pic>
        <p:nvPicPr>
          <p:cNvPr id="65541" name="Рисунок 2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77913"/>
            <a:ext cx="9144000" cy="465455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08" name="TextBox 207"/>
          <p:cNvSpPr txBox="1"/>
          <p:nvPr/>
        </p:nvSpPr>
        <p:spPr>
          <a:xfrm>
            <a:off x="649288" y="739775"/>
            <a:ext cx="3886200" cy="346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pc="-1">
                <a:latin typeface="Arial"/>
                <a:ea typeface="+mn-ea"/>
                <a:cs typeface="+mn-cs"/>
              </a:rPr>
              <a:t>Модельный спектр</a:t>
            </a:r>
          </a:p>
        </p:txBody>
      </p:sp>
      <p:sp>
        <p:nvSpPr>
          <p:cNvPr id="209" name="TextBox 208"/>
          <p:cNvSpPr txBox="1"/>
          <p:nvPr/>
        </p:nvSpPr>
        <p:spPr>
          <a:xfrm>
            <a:off x="5307013" y="768350"/>
            <a:ext cx="3657600" cy="346075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pc="-1">
                <a:latin typeface="Arial"/>
                <a:ea typeface="+mn-ea"/>
                <a:cs typeface="+mn-cs"/>
              </a:rPr>
              <a:t>“Наблюдаемый” спектр</a:t>
            </a:r>
          </a:p>
        </p:txBody>
      </p:sp>
      <p:sp>
        <p:nvSpPr>
          <p:cNvPr id="210" name="TextBox 209"/>
          <p:cNvSpPr txBox="1"/>
          <p:nvPr/>
        </p:nvSpPr>
        <p:spPr>
          <a:xfrm>
            <a:off x="4859338" y="5673725"/>
            <a:ext cx="4451350" cy="347663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 i="1">
                <a:solidFill>
                  <a:srgbClr val="000000"/>
                </a:solidFill>
              </a:rPr>
              <a:t>eROSITA</a:t>
            </a:r>
            <a:r>
              <a:rPr lang="en-US" sz="1900">
                <a:solidFill>
                  <a:srgbClr val="000000"/>
                </a:solidFill>
              </a:rPr>
              <a:t> TM1: 10 ks, 0.4-7.0 keV</a:t>
            </a:r>
            <a:endParaRPr lang="en-US" sz="1900"/>
          </a:p>
        </p:txBody>
      </p:sp>
      <p:sp>
        <p:nvSpPr>
          <p:cNvPr id="65545" name="TextBox 210"/>
          <p:cNvSpPr txBox="1">
            <a:spLocks noChangeArrowheads="1"/>
          </p:cNvSpPr>
          <p:nvPr/>
        </p:nvSpPr>
        <p:spPr bwMode="auto">
          <a:xfrm>
            <a:off x="252413" y="6353175"/>
            <a:ext cx="4572000" cy="388938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lIns="90000" tIns="45000" rIns="90000" bIns="45000"/>
          <a:lstStyle/>
          <a:p>
            <a:pPr algn="ctr"/>
            <a:r>
              <a:rPr lang="en-US" sz="1900">
                <a:solidFill>
                  <a:srgbClr val="000000"/>
                </a:solidFill>
                <a:cs typeface="DejaVu Sans"/>
              </a:rPr>
              <a:t>→</a:t>
            </a:r>
            <a:r>
              <a:rPr lang="ru-RU" sz="1900">
                <a:solidFill>
                  <a:srgbClr val="000000"/>
                </a:solidFill>
                <a:cs typeface="DejaVu Sans"/>
              </a:rPr>
              <a:t> </a:t>
            </a:r>
            <a:r>
              <a:rPr lang="en-US" sz="1900">
                <a:solidFill>
                  <a:srgbClr val="000000"/>
                </a:solidFill>
                <a:cs typeface="DejaVu Sans"/>
              </a:rPr>
              <a:t>температура T</a:t>
            </a:r>
            <a:r>
              <a:rPr lang="en-US" sz="1900" baseline="-8000">
                <a:solidFill>
                  <a:srgbClr val="000000"/>
                </a:solidFill>
                <a:cs typeface="DejaVu Sans"/>
              </a:rPr>
              <a:t>spec</a:t>
            </a:r>
            <a:r>
              <a:rPr lang="en-US" sz="1900">
                <a:solidFill>
                  <a:srgbClr val="000000"/>
                </a:solidFill>
                <a:cs typeface="DejaVu Sans"/>
              </a:rPr>
              <a:t>, светимость L</a:t>
            </a:r>
            <a:r>
              <a:rPr lang="en-US" sz="1900" baseline="-8000">
                <a:solidFill>
                  <a:srgbClr val="000000"/>
                </a:solidFill>
                <a:cs typeface="DejaVu Sans"/>
              </a:rPr>
              <a:t>spec</a:t>
            </a:r>
            <a:endParaRPr lang="en-US" sz="1900">
              <a:cs typeface="DejaVu Sans"/>
            </a:endParaRPr>
          </a:p>
        </p:txBody>
      </p:sp>
      <p:sp>
        <p:nvSpPr>
          <p:cNvPr id="65546" name="TextBox 211"/>
          <p:cNvSpPr txBox="1">
            <a:spLocks noChangeArrowheads="1"/>
          </p:cNvSpPr>
          <p:nvPr/>
        </p:nvSpPr>
        <p:spPr bwMode="auto">
          <a:xfrm>
            <a:off x="5018088" y="6208713"/>
            <a:ext cx="2473325" cy="3587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  <p:txBody>
          <a:bodyPr lIns="90000" tIns="45000" rIns="90000" bIns="4500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>
                <a:solidFill>
                  <a:srgbClr val="000000"/>
                </a:solidFill>
                <a:cs typeface="DejaVu Sans"/>
              </a:rPr>
              <a:t>→ средняя энергия:</a:t>
            </a:r>
            <a:endParaRPr lang="en-US" sz="1900">
              <a:cs typeface="DejaVu Sans"/>
            </a:endParaRPr>
          </a:p>
        </p:txBody>
      </p:sp>
      <p:sp>
        <p:nvSpPr>
          <p:cNvPr id="206" name="Прямоугольник 205"/>
          <p:cNvSpPr/>
          <p:nvPr/>
        </p:nvSpPr>
        <p:spPr>
          <a:xfrm>
            <a:off x="71438" y="5645150"/>
            <a:ext cx="5076825" cy="5921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 i="1">
                <a:solidFill>
                  <a:srgbClr val="000000"/>
                </a:solidFill>
                <a:latin typeface="DejaVu Sans"/>
              </a:rPr>
              <a:t>phabs*apec:</a:t>
            </a:r>
            <a:r>
              <a:rPr lang="en-US" sz="1900">
                <a:solidFill>
                  <a:srgbClr val="000000"/>
                </a:solidFill>
                <a:latin typeface="DejaVu Sans"/>
              </a:rPr>
              <a:t> </a:t>
            </a:r>
            <a:endParaRPr lang="ru-RU" sz="1900">
              <a:solidFill>
                <a:srgbClr val="000000"/>
              </a:solidFill>
              <a:latin typeface="DejaVu Sans"/>
            </a:endParaRPr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>
                <a:solidFill>
                  <a:srgbClr val="000000"/>
                </a:solidFill>
                <a:latin typeface="DejaVu Sans"/>
              </a:rPr>
              <a:t>n</a:t>
            </a:r>
            <a:r>
              <a:rPr lang="en-US" sz="1900" baseline="-25000">
                <a:solidFill>
                  <a:srgbClr val="000000"/>
                </a:solidFill>
                <a:latin typeface="DejaVu Sans"/>
              </a:rPr>
              <a:t>H</a:t>
            </a:r>
            <a:r>
              <a:rPr lang="en-US" sz="1900">
                <a:solidFill>
                  <a:srgbClr val="000000"/>
                </a:solidFill>
                <a:latin typeface="DejaVu Sans"/>
              </a:rPr>
              <a:t> = 10</a:t>
            </a:r>
            <a:r>
              <a:rPr lang="en-US" sz="1900" baseline="30000">
                <a:solidFill>
                  <a:srgbClr val="000000"/>
                </a:solidFill>
                <a:latin typeface="DejaVu Sans"/>
              </a:rPr>
              <a:t>20</a:t>
            </a:r>
            <a:r>
              <a:rPr lang="en-US" sz="1900">
                <a:solidFill>
                  <a:srgbClr val="000000"/>
                </a:solidFill>
                <a:latin typeface="DejaVu Sans"/>
              </a:rPr>
              <a:t> cm</a:t>
            </a:r>
            <a:r>
              <a:rPr lang="en-US" sz="1900" baseline="30000">
                <a:solidFill>
                  <a:srgbClr val="000000"/>
                </a:solidFill>
                <a:latin typeface="DejaVu Sans"/>
              </a:rPr>
              <a:t>-2</a:t>
            </a:r>
            <a:r>
              <a:rPr lang="en-US" sz="1900">
                <a:solidFill>
                  <a:srgbClr val="000000"/>
                </a:solidFill>
                <a:latin typeface="DejaVu Sans"/>
              </a:rPr>
              <a:t>, Z = 0.3∙Z</a:t>
            </a:r>
            <a:r>
              <a:rPr lang="en-US" sz="1900" baseline="-25000">
                <a:solidFill>
                  <a:srgbClr val="000000"/>
                </a:solidFill>
                <a:latin typeface="DejaVu Sans"/>
              </a:rPr>
              <a:t>☉</a:t>
            </a:r>
            <a:r>
              <a:rPr lang="en-US" sz="1900">
                <a:solidFill>
                  <a:srgbClr val="000000"/>
                </a:solidFill>
                <a:latin typeface="DejaVu Sans"/>
              </a:rPr>
              <a:t>, z=0</a:t>
            </a:r>
            <a:endParaRPr lang="en-US" sz="1900">
              <a:latin typeface="DejaVu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452320" y="6021388"/>
            <a:ext cx="1593255" cy="750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Рисунок 2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06425" y="1081088"/>
            <a:ext cx="10315575" cy="5830887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</p:spPr>
      </p:pic>
      <p:sp>
        <p:nvSpPr>
          <p:cNvPr id="214" name="Прямоугольник 213"/>
          <p:cNvSpPr/>
          <p:nvPr/>
        </p:nvSpPr>
        <p:spPr>
          <a:xfrm>
            <a:off x="71438" y="188913"/>
            <a:ext cx="9072562" cy="113982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solidFill>
                  <a:srgbClr val="000000"/>
                </a:solidFill>
              </a:rPr>
              <a:t>Сравнение температур: </a:t>
            </a:r>
            <a:endParaRPr lang="en-US" sz="3600"/>
          </a:p>
          <a:p>
            <a:pPr algn="ctr">
              <a:spcBef>
                <a:spcPts val="13"/>
              </a:spcBef>
              <a:spcAft>
                <a:spcPts val="13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>
                <a:solidFill>
                  <a:srgbClr val="000000"/>
                </a:solidFill>
              </a:rPr>
              <a:t>спектральной и взвешенной по массе</a:t>
            </a:r>
            <a:endParaRPr lang="en-US" sz="36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</TotalTime>
  <Words>506</Words>
  <Application>Microsoft Office PowerPoint</Application>
  <PresentationFormat>Экран (4:3)</PresentationFormat>
  <Paragraphs>90</Paragraphs>
  <Slides>21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Arial</vt:lpstr>
      <vt:lpstr>DejaVu Sans</vt:lpstr>
      <vt:lpstr>Noto Sans CJK SC</vt:lpstr>
      <vt:lpstr>Times New Roman</vt:lpstr>
      <vt:lpstr>Office Theme</vt:lpstr>
      <vt:lpstr>Office Theme</vt:lpstr>
      <vt:lpstr>Office Theme</vt:lpstr>
      <vt:lpstr>Office Theme</vt:lpstr>
      <vt:lpstr>Презентация PowerPoint</vt:lpstr>
      <vt:lpstr>Скопления галактик</vt:lpstr>
      <vt:lpstr>Презентация PowerPoint</vt:lpstr>
      <vt:lpstr>Симуляции Magneticum</vt:lpstr>
      <vt:lpstr>Масштабные соотношения</vt:lpstr>
      <vt:lpstr>Списки фотонов от скоплений галактик</vt:lpstr>
      <vt:lpstr>Фильтрация изображений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Лёша</dc:creator>
  <cp:lastModifiedBy>Минкин Денис Игоревич</cp:lastModifiedBy>
  <cp:revision>34</cp:revision>
  <dcterms:created xsi:type="dcterms:W3CDTF">2023-04-16T16:43:07Z</dcterms:created>
  <dcterms:modified xsi:type="dcterms:W3CDTF">2024-04-10T13:10:56Z</dcterms:modified>
  <dc:language>en-US</dc:language>
</cp:coreProperties>
</file>